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63" r:id="rId8"/>
    <p:sldId id="266" r:id="rId9"/>
    <p:sldId id="267" r:id="rId10"/>
    <p:sldId id="265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81" r:id="rId21"/>
    <p:sldId id="262" r:id="rId22"/>
    <p:sldId id="268" r:id="rId23"/>
    <p:sldId id="279" r:id="rId24"/>
    <p:sldId id="280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327CF-6FF8-224A-9321-61136C190D50}" v="123" dt="2022-01-18T05:39:05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6"/>
    <p:restoredTop sz="94662"/>
  </p:normalViewPr>
  <p:slideViewPr>
    <p:cSldViewPr snapToGrid="0" snapToObjects="1">
      <p:cViewPr>
        <p:scale>
          <a:sx n="97" d="100"/>
          <a:sy n="97" d="100"/>
        </p:scale>
        <p:origin x="9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48E88-FC11-49A3-AA1C-7F11792490D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FC9E2D-DD4C-48AF-8310-81AEB0618165}">
      <dgm:prSet/>
      <dgm:spPr/>
      <dgm:t>
        <a:bodyPr/>
        <a:lstStyle/>
        <a:p>
          <a:r>
            <a:rPr lang="es-MX"/>
            <a:t>1. ¿CÓMO FUE LA PERSECUCIÓN DE LOS CRISTIANOS EN LA ANTIGUEDAD?</a:t>
          </a:r>
          <a:endParaRPr lang="en-US"/>
        </a:p>
      </dgm:t>
    </dgm:pt>
    <dgm:pt modelId="{9BB8F187-9472-4598-929F-C3A988473084}" type="parTrans" cxnId="{1DC501DC-EB02-4DEA-B520-2C87652F17A5}">
      <dgm:prSet/>
      <dgm:spPr/>
      <dgm:t>
        <a:bodyPr/>
        <a:lstStyle/>
        <a:p>
          <a:endParaRPr lang="en-US"/>
        </a:p>
      </dgm:t>
    </dgm:pt>
    <dgm:pt modelId="{8AD9C503-0130-46C5-B323-73B2882AEE3E}" type="sibTrans" cxnId="{1DC501DC-EB02-4DEA-B520-2C87652F17A5}">
      <dgm:prSet/>
      <dgm:spPr/>
      <dgm:t>
        <a:bodyPr/>
        <a:lstStyle/>
        <a:p>
          <a:endParaRPr lang="en-US"/>
        </a:p>
      </dgm:t>
    </dgm:pt>
    <dgm:pt modelId="{DF79D30F-E3E2-413D-A1C8-14198548BF6B}">
      <dgm:prSet/>
      <dgm:spPr/>
      <dgm:t>
        <a:bodyPr/>
        <a:lstStyle/>
        <a:p>
          <a:r>
            <a:rPr lang="es-MX"/>
            <a:t>2. ¿A QUÉ SE LE  CONOCE COMO LA “GRAN PERSECUCIÓN”?</a:t>
          </a:r>
          <a:endParaRPr lang="en-US"/>
        </a:p>
      </dgm:t>
    </dgm:pt>
    <dgm:pt modelId="{D691BF79-B735-45DB-B21C-695AD33E7CB6}" type="parTrans" cxnId="{9E503C6F-D6A8-424B-A1CE-E4615EC0A6FE}">
      <dgm:prSet/>
      <dgm:spPr/>
      <dgm:t>
        <a:bodyPr/>
        <a:lstStyle/>
        <a:p>
          <a:endParaRPr lang="en-US"/>
        </a:p>
      </dgm:t>
    </dgm:pt>
    <dgm:pt modelId="{D38FE544-EF1A-4402-B192-95C4294EB435}" type="sibTrans" cxnId="{9E503C6F-D6A8-424B-A1CE-E4615EC0A6FE}">
      <dgm:prSet/>
      <dgm:spPr/>
      <dgm:t>
        <a:bodyPr/>
        <a:lstStyle/>
        <a:p>
          <a:endParaRPr lang="en-US"/>
        </a:p>
      </dgm:t>
    </dgm:pt>
    <dgm:pt modelId="{98267E18-4A74-4ADB-9488-AA0F7F251A08}">
      <dgm:prSet/>
      <dgm:spPr/>
      <dgm:t>
        <a:bodyPr/>
        <a:lstStyle/>
        <a:p>
          <a:r>
            <a:rPr lang="es-MX"/>
            <a:t>3. ¿POR QUÉ JULIANO EMPERADOR, ES LLAMADO EL APÓSTATA?</a:t>
          </a:r>
          <a:endParaRPr lang="en-US"/>
        </a:p>
      </dgm:t>
    </dgm:pt>
    <dgm:pt modelId="{A9E8F62E-7CB3-4CC5-8265-45E4B877F074}" type="parTrans" cxnId="{E1A37BF8-F47F-44E6-95AF-28BE6A225618}">
      <dgm:prSet/>
      <dgm:spPr/>
      <dgm:t>
        <a:bodyPr/>
        <a:lstStyle/>
        <a:p>
          <a:endParaRPr lang="en-US"/>
        </a:p>
      </dgm:t>
    </dgm:pt>
    <dgm:pt modelId="{53C69F2E-100A-4482-A1FE-7145D5AFB77E}" type="sibTrans" cxnId="{E1A37BF8-F47F-44E6-95AF-28BE6A225618}">
      <dgm:prSet/>
      <dgm:spPr/>
      <dgm:t>
        <a:bodyPr/>
        <a:lstStyle/>
        <a:p>
          <a:endParaRPr lang="en-US"/>
        </a:p>
      </dgm:t>
    </dgm:pt>
    <dgm:pt modelId="{2977DB6A-D02C-4E06-95E3-A92EE747BEB4}">
      <dgm:prSet/>
      <dgm:spPr/>
      <dgm:t>
        <a:bodyPr/>
        <a:lstStyle/>
        <a:p>
          <a:r>
            <a:rPr lang="es-MX"/>
            <a:t>4. ¿QUÉ SE ENTIENDE POR CESAROPAPISMO?</a:t>
          </a:r>
          <a:endParaRPr lang="en-US"/>
        </a:p>
      </dgm:t>
    </dgm:pt>
    <dgm:pt modelId="{575E926E-9DE0-4358-A983-41749EA6BCE9}" type="parTrans" cxnId="{1577D951-350E-4EB7-B9E1-5FBC083D4D86}">
      <dgm:prSet/>
      <dgm:spPr/>
      <dgm:t>
        <a:bodyPr/>
        <a:lstStyle/>
        <a:p>
          <a:endParaRPr lang="en-US"/>
        </a:p>
      </dgm:t>
    </dgm:pt>
    <dgm:pt modelId="{0195E446-E5C6-46B2-846A-5FB0A296FEE3}" type="sibTrans" cxnId="{1577D951-350E-4EB7-B9E1-5FBC083D4D86}">
      <dgm:prSet/>
      <dgm:spPr/>
      <dgm:t>
        <a:bodyPr/>
        <a:lstStyle/>
        <a:p>
          <a:endParaRPr lang="en-US"/>
        </a:p>
      </dgm:t>
    </dgm:pt>
    <dgm:pt modelId="{82F221D7-3FA1-4105-82A2-64DB8DB9FE2F}">
      <dgm:prSet/>
      <dgm:spPr/>
      <dgm:t>
        <a:bodyPr/>
        <a:lstStyle/>
        <a:p>
          <a:r>
            <a:rPr lang="es-MX"/>
            <a:t>5. ¿QUÉ PIENSAS ACERCA  DE LA POSTURA DE CIERTO SECTOR DE LA SOCIEDAD QUE CREE EN LA ONGERENCIA DE NUESTRA IGLESIA EN ASUNTOS POLÍTICOS CRUCIALES?</a:t>
          </a:r>
          <a:endParaRPr lang="en-US"/>
        </a:p>
      </dgm:t>
    </dgm:pt>
    <dgm:pt modelId="{130C3B85-E6B2-4BDD-A2D7-A53F70F20F91}" type="parTrans" cxnId="{59510863-7880-491E-A050-1630DB0D1C0E}">
      <dgm:prSet/>
      <dgm:spPr/>
      <dgm:t>
        <a:bodyPr/>
        <a:lstStyle/>
        <a:p>
          <a:endParaRPr lang="en-US"/>
        </a:p>
      </dgm:t>
    </dgm:pt>
    <dgm:pt modelId="{CAFAE700-29A9-4299-930B-D2662DCEC554}" type="sibTrans" cxnId="{59510863-7880-491E-A050-1630DB0D1C0E}">
      <dgm:prSet/>
      <dgm:spPr/>
      <dgm:t>
        <a:bodyPr/>
        <a:lstStyle/>
        <a:p>
          <a:endParaRPr lang="en-US"/>
        </a:p>
      </dgm:t>
    </dgm:pt>
    <dgm:pt modelId="{5A2FE552-73BD-2848-A6A3-100478506E0A}" type="pres">
      <dgm:prSet presAssocID="{37C48E88-FC11-49A3-AA1C-7F11792490DC}" presName="vert0" presStyleCnt="0">
        <dgm:presLayoutVars>
          <dgm:dir/>
          <dgm:animOne val="branch"/>
          <dgm:animLvl val="lvl"/>
        </dgm:presLayoutVars>
      </dgm:prSet>
      <dgm:spPr/>
    </dgm:pt>
    <dgm:pt modelId="{93BF218E-5F8A-FC46-917A-993330ECBAB8}" type="pres">
      <dgm:prSet presAssocID="{06FC9E2D-DD4C-48AF-8310-81AEB0618165}" presName="thickLine" presStyleLbl="alignNode1" presStyleIdx="0" presStyleCnt="5"/>
      <dgm:spPr/>
    </dgm:pt>
    <dgm:pt modelId="{6CD3B56A-20CA-0646-A3BC-81ECACC5BC63}" type="pres">
      <dgm:prSet presAssocID="{06FC9E2D-DD4C-48AF-8310-81AEB0618165}" presName="horz1" presStyleCnt="0"/>
      <dgm:spPr/>
    </dgm:pt>
    <dgm:pt modelId="{88BF5D73-0DC1-064A-BFEE-C6B2642308C8}" type="pres">
      <dgm:prSet presAssocID="{06FC9E2D-DD4C-48AF-8310-81AEB0618165}" presName="tx1" presStyleLbl="revTx" presStyleIdx="0" presStyleCnt="5"/>
      <dgm:spPr/>
    </dgm:pt>
    <dgm:pt modelId="{3865ED87-B5C2-B14B-AF1E-1D39375829D2}" type="pres">
      <dgm:prSet presAssocID="{06FC9E2D-DD4C-48AF-8310-81AEB0618165}" presName="vert1" presStyleCnt="0"/>
      <dgm:spPr/>
    </dgm:pt>
    <dgm:pt modelId="{87B3114D-3D3E-AA47-B31B-3E1530740C52}" type="pres">
      <dgm:prSet presAssocID="{DF79D30F-E3E2-413D-A1C8-14198548BF6B}" presName="thickLine" presStyleLbl="alignNode1" presStyleIdx="1" presStyleCnt="5"/>
      <dgm:spPr/>
    </dgm:pt>
    <dgm:pt modelId="{B9B78E1F-3A8A-A542-9372-E18C04FFC5F3}" type="pres">
      <dgm:prSet presAssocID="{DF79D30F-E3E2-413D-A1C8-14198548BF6B}" presName="horz1" presStyleCnt="0"/>
      <dgm:spPr/>
    </dgm:pt>
    <dgm:pt modelId="{857DA9EF-B3DD-D047-B8BD-E018CA03C92B}" type="pres">
      <dgm:prSet presAssocID="{DF79D30F-E3E2-413D-A1C8-14198548BF6B}" presName="tx1" presStyleLbl="revTx" presStyleIdx="1" presStyleCnt="5"/>
      <dgm:spPr/>
    </dgm:pt>
    <dgm:pt modelId="{1B14A380-DBC2-AF4D-BC81-076008019CE3}" type="pres">
      <dgm:prSet presAssocID="{DF79D30F-E3E2-413D-A1C8-14198548BF6B}" presName="vert1" presStyleCnt="0"/>
      <dgm:spPr/>
    </dgm:pt>
    <dgm:pt modelId="{2F4BBFE0-1903-C24A-89CB-219A168114E1}" type="pres">
      <dgm:prSet presAssocID="{98267E18-4A74-4ADB-9488-AA0F7F251A08}" presName="thickLine" presStyleLbl="alignNode1" presStyleIdx="2" presStyleCnt="5"/>
      <dgm:spPr/>
    </dgm:pt>
    <dgm:pt modelId="{A6B34FAB-E03B-5943-AAE6-ABED0C6B1E47}" type="pres">
      <dgm:prSet presAssocID="{98267E18-4A74-4ADB-9488-AA0F7F251A08}" presName="horz1" presStyleCnt="0"/>
      <dgm:spPr/>
    </dgm:pt>
    <dgm:pt modelId="{90036F78-EFF0-C948-86B4-EBD95C4F59F6}" type="pres">
      <dgm:prSet presAssocID="{98267E18-4A74-4ADB-9488-AA0F7F251A08}" presName="tx1" presStyleLbl="revTx" presStyleIdx="2" presStyleCnt="5"/>
      <dgm:spPr/>
    </dgm:pt>
    <dgm:pt modelId="{902C707F-A91A-394D-830F-74A98056A07C}" type="pres">
      <dgm:prSet presAssocID="{98267E18-4A74-4ADB-9488-AA0F7F251A08}" presName="vert1" presStyleCnt="0"/>
      <dgm:spPr/>
    </dgm:pt>
    <dgm:pt modelId="{3A93CC70-BD57-D14D-8C24-771D9C106F30}" type="pres">
      <dgm:prSet presAssocID="{2977DB6A-D02C-4E06-95E3-A92EE747BEB4}" presName="thickLine" presStyleLbl="alignNode1" presStyleIdx="3" presStyleCnt="5"/>
      <dgm:spPr/>
    </dgm:pt>
    <dgm:pt modelId="{5317F50F-CAF5-304E-8D68-64636DFC96F7}" type="pres">
      <dgm:prSet presAssocID="{2977DB6A-D02C-4E06-95E3-A92EE747BEB4}" presName="horz1" presStyleCnt="0"/>
      <dgm:spPr/>
    </dgm:pt>
    <dgm:pt modelId="{835A915A-D7B0-AC40-9F44-9C3A3CED02AA}" type="pres">
      <dgm:prSet presAssocID="{2977DB6A-D02C-4E06-95E3-A92EE747BEB4}" presName="tx1" presStyleLbl="revTx" presStyleIdx="3" presStyleCnt="5"/>
      <dgm:spPr/>
    </dgm:pt>
    <dgm:pt modelId="{DD0AFDA4-68D6-EC42-B06F-324A42AE6132}" type="pres">
      <dgm:prSet presAssocID="{2977DB6A-D02C-4E06-95E3-A92EE747BEB4}" presName="vert1" presStyleCnt="0"/>
      <dgm:spPr/>
    </dgm:pt>
    <dgm:pt modelId="{CB812517-C7B1-C64E-9245-BDC80F7C4BAA}" type="pres">
      <dgm:prSet presAssocID="{82F221D7-3FA1-4105-82A2-64DB8DB9FE2F}" presName="thickLine" presStyleLbl="alignNode1" presStyleIdx="4" presStyleCnt="5"/>
      <dgm:spPr/>
    </dgm:pt>
    <dgm:pt modelId="{4AC84D7B-7E1B-404C-87ED-38B3248F99C0}" type="pres">
      <dgm:prSet presAssocID="{82F221D7-3FA1-4105-82A2-64DB8DB9FE2F}" presName="horz1" presStyleCnt="0"/>
      <dgm:spPr/>
    </dgm:pt>
    <dgm:pt modelId="{7BFE3B78-FFFB-C549-9E65-0D16FC85F1FA}" type="pres">
      <dgm:prSet presAssocID="{82F221D7-3FA1-4105-82A2-64DB8DB9FE2F}" presName="tx1" presStyleLbl="revTx" presStyleIdx="4" presStyleCnt="5"/>
      <dgm:spPr/>
    </dgm:pt>
    <dgm:pt modelId="{01A16503-2C73-0142-8938-3BC29D52D71E}" type="pres">
      <dgm:prSet presAssocID="{82F221D7-3FA1-4105-82A2-64DB8DB9FE2F}" presName="vert1" presStyleCnt="0"/>
      <dgm:spPr/>
    </dgm:pt>
  </dgm:ptLst>
  <dgm:cxnLst>
    <dgm:cxn modelId="{227EFD0C-AA09-1D47-9048-774764EB1496}" type="presOf" srcId="{06FC9E2D-DD4C-48AF-8310-81AEB0618165}" destId="{88BF5D73-0DC1-064A-BFEE-C6B2642308C8}" srcOrd="0" destOrd="0" presId="urn:microsoft.com/office/officeart/2008/layout/LinedList"/>
    <dgm:cxn modelId="{155F5B30-4553-BD49-8D62-6B3DC1BAA6C4}" type="presOf" srcId="{37C48E88-FC11-49A3-AA1C-7F11792490DC}" destId="{5A2FE552-73BD-2848-A6A3-100478506E0A}" srcOrd="0" destOrd="0" presId="urn:microsoft.com/office/officeart/2008/layout/LinedList"/>
    <dgm:cxn modelId="{243D1C46-7E19-3445-BDF5-353BE8330A76}" type="presOf" srcId="{DF79D30F-E3E2-413D-A1C8-14198548BF6B}" destId="{857DA9EF-B3DD-D047-B8BD-E018CA03C92B}" srcOrd="0" destOrd="0" presId="urn:microsoft.com/office/officeart/2008/layout/LinedList"/>
    <dgm:cxn modelId="{1577D951-350E-4EB7-B9E1-5FBC083D4D86}" srcId="{37C48E88-FC11-49A3-AA1C-7F11792490DC}" destId="{2977DB6A-D02C-4E06-95E3-A92EE747BEB4}" srcOrd="3" destOrd="0" parTransId="{575E926E-9DE0-4358-A983-41749EA6BCE9}" sibTransId="{0195E446-E5C6-46B2-846A-5FB0A296FEE3}"/>
    <dgm:cxn modelId="{59510863-7880-491E-A050-1630DB0D1C0E}" srcId="{37C48E88-FC11-49A3-AA1C-7F11792490DC}" destId="{82F221D7-3FA1-4105-82A2-64DB8DB9FE2F}" srcOrd="4" destOrd="0" parTransId="{130C3B85-E6B2-4BDD-A2D7-A53F70F20F91}" sibTransId="{CAFAE700-29A9-4299-930B-D2662DCEC554}"/>
    <dgm:cxn modelId="{9E503C6F-D6A8-424B-A1CE-E4615EC0A6FE}" srcId="{37C48E88-FC11-49A3-AA1C-7F11792490DC}" destId="{DF79D30F-E3E2-413D-A1C8-14198548BF6B}" srcOrd="1" destOrd="0" parTransId="{D691BF79-B735-45DB-B21C-695AD33E7CB6}" sibTransId="{D38FE544-EF1A-4402-B192-95C4294EB435}"/>
    <dgm:cxn modelId="{EC9C9599-30BB-3D47-BCFC-FB3AA27A3435}" type="presOf" srcId="{98267E18-4A74-4ADB-9488-AA0F7F251A08}" destId="{90036F78-EFF0-C948-86B4-EBD95C4F59F6}" srcOrd="0" destOrd="0" presId="urn:microsoft.com/office/officeart/2008/layout/LinedList"/>
    <dgm:cxn modelId="{1DC501DC-EB02-4DEA-B520-2C87652F17A5}" srcId="{37C48E88-FC11-49A3-AA1C-7F11792490DC}" destId="{06FC9E2D-DD4C-48AF-8310-81AEB0618165}" srcOrd="0" destOrd="0" parTransId="{9BB8F187-9472-4598-929F-C3A988473084}" sibTransId="{8AD9C503-0130-46C5-B323-73B2882AEE3E}"/>
    <dgm:cxn modelId="{144F58F1-759F-AB48-A620-75ABD4322272}" type="presOf" srcId="{2977DB6A-D02C-4E06-95E3-A92EE747BEB4}" destId="{835A915A-D7B0-AC40-9F44-9C3A3CED02AA}" srcOrd="0" destOrd="0" presId="urn:microsoft.com/office/officeart/2008/layout/LinedList"/>
    <dgm:cxn modelId="{E1A37BF8-F47F-44E6-95AF-28BE6A225618}" srcId="{37C48E88-FC11-49A3-AA1C-7F11792490DC}" destId="{98267E18-4A74-4ADB-9488-AA0F7F251A08}" srcOrd="2" destOrd="0" parTransId="{A9E8F62E-7CB3-4CC5-8265-45E4B877F074}" sibTransId="{53C69F2E-100A-4482-A1FE-7145D5AFB77E}"/>
    <dgm:cxn modelId="{0C2C9CFC-6F5C-204C-A622-4ED9A5E6E845}" type="presOf" srcId="{82F221D7-3FA1-4105-82A2-64DB8DB9FE2F}" destId="{7BFE3B78-FFFB-C549-9E65-0D16FC85F1FA}" srcOrd="0" destOrd="0" presId="urn:microsoft.com/office/officeart/2008/layout/LinedList"/>
    <dgm:cxn modelId="{BFD382FC-7C7C-334C-8475-DFB1346A5749}" type="presParOf" srcId="{5A2FE552-73BD-2848-A6A3-100478506E0A}" destId="{93BF218E-5F8A-FC46-917A-993330ECBAB8}" srcOrd="0" destOrd="0" presId="urn:microsoft.com/office/officeart/2008/layout/LinedList"/>
    <dgm:cxn modelId="{A362E15B-6EF1-D442-8FF4-E7F8B14C6DF3}" type="presParOf" srcId="{5A2FE552-73BD-2848-A6A3-100478506E0A}" destId="{6CD3B56A-20CA-0646-A3BC-81ECACC5BC63}" srcOrd="1" destOrd="0" presId="urn:microsoft.com/office/officeart/2008/layout/LinedList"/>
    <dgm:cxn modelId="{B03B1B4A-4D42-554A-BBBF-63B382FD55A9}" type="presParOf" srcId="{6CD3B56A-20CA-0646-A3BC-81ECACC5BC63}" destId="{88BF5D73-0DC1-064A-BFEE-C6B2642308C8}" srcOrd="0" destOrd="0" presId="urn:microsoft.com/office/officeart/2008/layout/LinedList"/>
    <dgm:cxn modelId="{870BC1AA-C99D-2940-B2DB-319BCA8D60AF}" type="presParOf" srcId="{6CD3B56A-20CA-0646-A3BC-81ECACC5BC63}" destId="{3865ED87-B5C2-B14B-AF1E-1D39375829D2}" srcOrd="1" destOrd="0" presId="urn:microsoft.com/office/officeart/2008/layout/LinedList"/>
    <dgm:cxn modelId="{30DB76EF-5365-D249-97B2-9D861DD29B6C}" type="presParOf" srcId="{5A2FE552-73BD-2848-A6A3-100478506E0A}" destId="{87B3114D-3D3E-AA47-B31B-3E1530740C52}" srcOrd="2" destOrd="0" presId="urn:microsoft.com/office/officeart/2008/layout/LinedList"/>
    <dgm:cxn modelId="{0938D89C-733A-504E-8F4F-19B9FC32CB6A}" type="presParOf" srcId="{5A2FE552-73BD-2848-A6A3-100478506E0A}" destId="{B9B78E1F-3A8A-A542-9372-E18C04FFC5F3}" srcOrd="3" destOrd="0" presId="urn:microsoft.com/office/officeart/2008/layout/LinedList"/>
    <dgm:cxn modelId="{BFB7CFCD-D63D-A24D-962C-7B0E5781C0BC}" type="presParOf" srcId="{B9B78E1F-3A8A-A542-9372-E18C04FFC5F3}" destId="{857DA9EF-B3DD-D047-B8BD-E018CA03C92B}" srcOrd="0" destOrd="0" presId="urn:microsoft.com/office/officeart/2008/layout/LinedList"/>
    <dgm:cxn modelId="{69A7A621-756A-A74D-B65B-84135AE44379}" type="presParOf" srcId="{B9B78E1F-3A8A-A542-9372-E18C04FFC5F3}" destId="{1B14A380-DBC2-AF4D-BC81-076008019CE3}" srcOrd="1" destOrd="0" presId="urn:microsoft.com/office/officeart/2008/layout/LinedList"/>
    <dgm:cxn modelId="{9C84E11D-B36C-1F48-81D1-C80DC3C1106C}" type="presParOf" srcId="{5A2FE552-73BD-2848-A6A3-100478506E0A}" destId="{2F4BBFE0-1903-C24A-89CB-219A168114E1}" srcOrd="4" destOrd="0" presId="urn:microsoft.com/office/officeart/2008/layout/LinedList"/>
    <dgm:cxn modelId="{C9B23B3E-7ABB-204A-B797-4E6BA13FE4CA}" type="presParOf" srcId="{5A2FE552-73BD-2848-A6A3-100478506E0A}" destId="{A6B34FAB-E03B-5943-AAE6-ABED0C6B1E47}" srcOrd="5" destOrd="0" presId="urn:microsoft.com/office/officeart/2008/layout/LinedList"/>
    <dgm:cxn modelId="{557A911D-0402-614B-88D2-C1A894690901}" type="presParOf" srcId="{A6B34FAB-E03B-5943-AAE6-ABED0C6B1E47}" destId="{90036F78-EFF0-C948-86B4-EBD95C4F59F6}" srcOrd="0" destOrd="0" presId="urn:microsoft.com/office/officeart/2008/layout/LinedList"/>
    <dgm:cxn modelId="{43977A47-034A-2E4B-BE7F-EB718B4FEE42}" type="presParOf" srcId="{A6B34FAB-E03B-5943-AAE6-ABED0C6B1E47}" destId="{902C707F-A91A-394D-830F-74A98056A07C}" srcOrd="1" destOrd="0" presId="urn:microsoft.com/office/officeart/2008/layout/LinedList"/>
    <dgm:cxn modelId="{014B99D4-4DE4-AB45-A882-1C03CB483C89}" type="presParOf" srcId="{5A2FE552-73BD-2848-A6A3-100478506E0A}" destId="{3A93CC70-BD57-D14D-8C24-771D9C106F30}" srcOrd="6" destOrd="0" presId="urn:microsoft.com/office/officeart/2008/layout/LinedList"/>
    <dgm:cxn modelId="{42075464-149A-5C4B-A1A7-7F21242EFF5A}" type="presParOf" srcId="{5A2FE552-73BD-2848-A6A3-100478506E0A}" destId="{5317F50F-CAF5-304E-8D68-64636DFC96F7}" srcOrd="7" destOrd="0" presId="urn:microsoft.com/office/officeart/2008/layout/LinedList"/>
    <dgm:cxn modelId="{856DDF8D-4DC0-B84C-97DD-0D323EFBE883}" type="presParOf" srcId="{5317F50F-CAF5-304E-8D68-64636DFC96F7}" destId="{835A915A-D7B0-AC40-9F44-9C3A3CED02AA}" srcOrd="0" destOrd="0" presId="urn:microsoft.com/office/officeart/2008/layout/LinedList"/>
    <dgm:cxn modelId="{2980FF9D-7EA9-C240-97AF-5DFD1A603162}" type="presParOf" srcId="{5317F50F-CAF5-304E-8D68-64636DFC96F7}" destId="{DD0AFDA4-68D6-EC42-B06F-324A42AE6132}" srcOrd="1" destOrd="0" presId="urn:microsoft.com/office/officeart/2008/layout/LinedList"/>
    <dgm:cxn modelId="{08358A05-4BCD-F843-BFA1-A1A4E1B6F64F}" type="presParOf" srcId="{5A2FE552-73BD-2848-A6A3-100478506E0A}" destId="{CB812517-C7B1-C64E-9245-BDC80F7C4BAA}" srcOrd="8" destOrd="0" presId="urn:microsoft.com/office/officeart/2008/layout/LinedList"/>
    <dgm:cxn modelId="{EAB948BF-80AA-BF4E-9FF4-EB86455FA454}" type="presParOf" srcId="{5A2FE552-73BD-2848-A6A3-100478506E0A}" destId="{4AC84D7B-7E1B-404C-87ED-38B3248F99C0}" srcOrd="9" destOrd="0" presId="urn:microsoft.com/office/officeart/2008/layout/LinedList"/>
    <dgm:cxn modelId="{E07F65AE-E1CC-6E42-8584-EA9BB0C5A2CC}" type="presParOf" srcId="{4AC84D7B-7E1B-404C-87ED-38B3248F99C0}" destId="{7BFE3B78-FFFB-C549-9E65-0D16FC85F1FA}" srcOrd="0" destOrd="0" presId="urn:microsoft.com/office/officeart/2008/layout/LinedList"/>
    <dgm:cxn modelId="{0D4D4A47-C60E-BF43-A932-EF9576D341FA}" type="presParOf" srcId="{4AC84D7B-7E1B-404C-87ED-38B3248F99C0}" destId="{01A16503-2C73-0142-8938-3BC29D52D7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6C1FA-7F87-4678-B3CB-FF3386D1418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4FB919-5FBA-44E9-9C48-852405B3AABC}">
      <dgm:prSet/>
      <dgm:spPr/>
      <dgm:t>
        <a:bodyPr/>
        <a:lstStyle/>
        <a:p>
          <a:r>
            <a:rPr lang="es-MX"/>
            <a:t>6. ¿DE DÓNDE VIENE LA PALABRA PAGANO?</a:t>
          </a:r>
          <a:endParaRPr lang="en-US"/>
        </a:p>
      </dgm:t>
    </dgm:pt>
    <dgm:pt modelId="{1AE3C0F5-A561-4AB3-B175-E4576D34ED35}" type="parTrans" cxnId="{B219893B-DB40-4928-B0F6-B52ABE60C58C}">
      <dgm:prSet/>
      <dgm:spPr/>
      <dgm:t>
        <a:bodyPr/>
        <a:lstStyle/>
        <a:p>
          <a:endParaRPr lang="en-US"/>
        </a:p>
      </dgm:t>
    </dgm:pt>
    <dgm:pt modelId="{6191F1A7-0953-4809-9F14-4166957D9B4D}" type="sibTrans" cxnId="{B219893B-DB40-4928-B0F6-B52ABE60C58C}">
      <dgm:prSet/>
      <dgm:spPr/>
      <dgm:t>
        <a:bodyPr/>
        <a:lstStyle/>
        <a:p>
          <a:endParaRPr lang="en-US"/>
        </a:p>
      </dgm:t>
    </dgm:pt>
    <dgm:pt modelId="{CAEC452C-9E66-43E1-A94D-579789650998}">
      <dgm:prSet/>
      <dgm:spPr/>
      <dgm:t>
        <a:bodyPr/>
        <a:lstStyle/>
        <a:p>
          <a:r>
            <a:rPr lang="es-MX"/>
            <a:t>7. ¿PIENSAS QUE LA CONVERSIÓN DEL EMPERADOR CONSTANTINO FUE SINCERA? SI. NO. ¿POR QUÉ?</a:t>
          </a:r>
          <a:endParaRPr lang="en-US"/>
        </a:p>
      </dgm:t>
    </dgm:pt>
    <dgm:pt modelId="{7CFF5AAA-EB76-4306-B003-6231D795163D}" type="parTrans" cxnId="{A40A38D5-C8B2-46E3-A2C9-2DA0C42C1ACD}">
      <dgm:prSet/>
      <dgm:spPr/>
      <dgm:t>
        <a:bodyPr/>
        <a:lstStyle/>
        <a:p>
          <a:endParaRPr lang="en-US"/>
        </a:p>
      </dgm:t>
    </dgm:pt>
    <dgm:pt modelId="{1E1D26BD-D4A7-4DEF-B199-1A3BE4839C8C}" type="sibTrans" cxnId="{A40A38D5-C8B2-46E3-A2C9-2DA0C42C1ACD}">
      <dgm:prSet/>
      <dgm:spPr/>
      <dgm:t>
        <a:bodyPr/>
        <a:lstStyle/>
        <a:p>
          <a:endParaRPr lang="en-US"/>
        </a:p>
      </dgm:t>
    </dgm:pt>
    <dgm:pt modelId="{D0E48AD9-AA40-4758-B232-9D9111F041E4}">
      <dgm:prSet/>
      <dgm:spPr/>
      <dgm:t>
        <a:bodyPr/>
        <a:lstStyle/>
        <a:p>
          <a:r>
            <a:rPr lang="es-MX"/>
            <a:t>8. ¿CUÁLES FUERON LAS RAZONES POR LAS QUE CONSTANTINO CAMBIO LA UBICACIÓN DE LA CAPITAL DEL IMPERIO? ¿EN QUÉ AÑO SE REALIZÓ?</a:t>
          </a:r>
          <a:endParaRPr lang="en-US"/>
        </a:p>
      </dgm:t>
    </dgm:pt>
    <dgm:pt modelId="{B1082B37-F45C-403E-B121-114E9019FB86}" type="parTrans" cxnId="{F5EC1659-BD26-4ED1-8942-F50C7A69DAEA}">
      <dgm:prSet/>
      <dgm:spPr/>
      <dgm:t>
        <a:bodyPr/>
        <a:lstStyle/>
        <a:p>
          <a:endParaRPr lang="en-US"/>
        </a:p>
      </dgm:t>
    </dgm:pt>
    <dgm:pt modelId="{171C1CCB-C1E1-4EBC-87A3-1A027C53CD4D}" type="sibTrans" cxnId="{F5EC1659-BD26-4ED1-8942-F50C7A69DAEA}">
      <dgm:prSet/>
      <dgm:spPr/>
      <dgm:t>
        <a:bodyPr/>
        <a:lstStyle/>
        <a:p>
          <a:endParaRPr lang="en-US"/>
        </a:p>
      </dgm:t>
    </dgm:pt>
    <dgm:pt modelId="{DBD6B980-AB05-49CD-A727-8A77FBF56630}">
      <dgm:prSet/>
      <dgm:spPr/>
      <dgm:t>
        <a:bodyPr/>
        <a:lstStyle/>
        <a:p>
          <a:r>
            <a:rPr lang="es-MX" dirty="0"/>
            <a:t>9. REVISA, MEMORIZA Y HAZ UN MAPA MENTAL DE LAS PRINCIPALES HEREJÍAS DE ESTE PERIODO</a:t>
          </a:r>
          <a:endParaRPr lang="en-US" dirty="0"/>
        </a:p>
      </dgm:t>
    </dgm:pt>
    <dgm:pt modelId="{BA248CF5-6FD6-4A44-AAAC-82144D6B97CD}" type="parTrans" cxnId="{A14BFC4E-9C66-4AF9-B104-1BF4559AE3CC}">
      <dgm:prSet/>
      <dgm:spPr/>
      <dgm:t>
        <a:bodyPr/>
        <a:lstStyle/>
        <a:p>
          <a:endParaRPr lang="en-US"/>
        </a:p>
      </dgm:t>
    </dgm:pt>
    <dgm:pt modelId="{FC2B3911-B0ED-4EB4-89F1-73C6A231ACC3}" type="sibTrans" cxnId="{A14BFC4E-9C66-4AF9-B104-1BF4559AE3CC}">
      <dgm:prSet/>
      <dgm:spPr/>
      <dgm:t>
        <a:bodyPr/>
        <a:lstStyle/>
        <a:p>
          <a:endParaRPr lang="en-US"/>
        </a:p>
      </dgm:t>
    </dgm:pt>
    <dgm:pt modelId="{03B88B9A-7DB2-4F4E-B9FE-EFE6C9483573}" type="pres">
      <dgm:prSet presAssocID="{53A6C1FA-7F87-4678-B3CB-FF3386D1418E}" presName="vert0" presStyleCnt="0">
        <dgm:presLayoutVars>
          <dgm:dir/>
          <dgm:animOne val="branch"/>
          <dgm:animLvl val="lvl"/>
        </dgm:presLayoutVars>
      </dgm:prSet>
      <dgm:spPr/>
    </dgm:pt>
    <dgm:pt modelId="{33957452-4F77-3C41-BB4B-9632F930F49B}" type="pres">
      <dgm:prSet presAssocID="{144FB919-5FBA-44E9-9C48-852405B3AABC}" presName="thickLine" presStyleLbl="alignNode1" presStyleIdx="0" presStyleCnt="4"/>
      <dgm:spPr/>
    </dgm:pt>
    <dgm:pt modelId="{1215288E-6A26-2D4B-BBF6-3AB44D11957F}" type="pres">
      <dgm:prSet presAssocID="{144FB919-5FBA-44E9-9C48-852405B3AABC}" presName="horz1" presStyleCnt="0"/>
      <dgm:spPr/>
    </dgm:pt>
    <dgm:pt modelId="{04B268CD-0E2E-174A-9D39-13E478EC7290}" type="pres">
      <dgm:prSet presAssocID="{144FB919-5FBA-44E9-9C48-852405B3AABC}" presName="tx1" presStyleLbl="revTx" presStyleIdx="0" presStyleCnt="4"/>
      <dgm:spPr/>
    </dgm:pt>
    <dgm:pt modelId="{4F94007B-CACB-B341-8B33-A0F444F410AB}" type="pres">
      <dgm:prSet presAssocID="{144FB919-5FBA-44E9-9C48-852405B3AABC}" presName="vert1" presStyleCnt="0"/>
      <dgm:spPr/>
    </dgm:pt>
    <dgm:pt modelId="{EF50F80D-AEC6-EB41-BE0A-C80CA33A07D7}" type="pres">
      <dgm:prSet presAssocID="{CAEC452C-9E66-43E1-A94D-579789650998}" presName="thickLine" presStyleLbl="alignNode1" presStyleIdx="1" presStyleCnt="4"/>
      <dgm:spPr/>
    </dgm:pt>
    <dgm:pt modelId="{03BCEAD0-1D12-3747-9B22-0956C20C11EA}" type="pres">
      <dgm:prSet presAssocID="{CAEC452C-9E66-43E1-A94D-579789650998}" presName="horz1" presStyleCnt="0"/>
      <dgm:spPr/>
    </dgm:pt>
    <dgm:pt modelId="{A38D8E2E-0815-4D47-BA08-453CD3F427B7}" type="pres">
      <dgm:prSet presAssocID="{CAEC452C-9E66-43E1-A94D-579789650998}" presName="tx1" presStyleLbl="revTx" presStyleIdx="1" presStyleCnt="4"/>
      <dgm:spPr/>
    </dgm:pt>
    <dgm:pt modelId="{E1FF059D-C888-4048-A0B4-78E7ED6C240A}" type="pres">
      <dgm:prSet presAssocID="{CAEC452C-9E66-43E1-A94D-579789650998}" presName="vert1" presStyleCnt="0"/>
      <dgm:spPr/>
    </dgm:pt>
    <dgm:pt modelId="{88F6391A-9907-1143-81D1-BD4DDA0F7779}" type="pres">
      <dgm:prSet presAssocID="{D0E48AD9-AA40-4758-B232-9D9111F041E4}" presName="thickLine" presStyleLbl="alignNode1" presStyleIdx="2" presStyleCnt="4"/>
      <dgm:spPr/>
    </dgm:pt>
    <dgm:pt modelId="{7BF552F8-1325-A645-A576-3CDA135D60BC}" type="pres">
      <dgm:prSet presAssocID="{D0E48AD9-AA40-4758-B232-9D9111F041E4}" presName="horz1" presStyleCnt="0"/>
      <dgm:spPr/>
    </dgm:pt>
    <dgm:pt modelId="{8940943C-556F-C74B-95DB-D394061A45D7}" type="pres">
      <dgm:prSet presAssocID="{D0E48AD9-AA40-4758-B232-9D9111F041E4}" presName="tx1" presStyleLbl="revTx" presStyleIdx="2" presStyleCnt="4"/>
      <dgm:spPr/>
    </dgm:pt>
    <dgm:pt modelId="{2300CA0C-2DAD-F54C-ABDB-67EEDD033060}" type="pres">
      <dgm:prSet presAssocID="{D0E48AD9-AA40-4758-B232-9D9111F041E4}" presName="vert1" presStyleCnt="0"/>
      <dgm:spPr/>
    </dgm:pt>
    <dgm:pt modelId="{10C30EE6-503E-394F-BF1D-8375BD3E0156}" type="pres">
      <dgm:prSet presAssocID="{DBD6B980-AB05-49CD-A727-8A77FBF56630}" presName="thickLine" presStyleLbl="alignNode1" presStyleIdx="3" presStyleCnt="4"/>
      <dgm:spPr/>
    </dgm:pt>
    <dgm:pt modelId="{5DD7CCCC-5241-594A-8B07-F371BC19594C}" type="pres">
      <dgm:prSet presAssocID="{DBD6B980-AB05-49CD-A727-8A77FBF56630}" presName="horz1" presStyleCnt="0"/>
      <dgm:spPr/>
    </dgm:pt>
    <dgm:pt modelId="{FA3E479F-63F4-B641-9479-379D1772E3DF}" type="pres">
      <dgm:prSet presAssocID="{DBD6B980-AB05-49CD-A727-8A77FBF56630}" presName="tx1" presStyleLbl="revTx" presStyleIdx="3" presStyleCnt="4"/>
      <dgm:spPr/>
    </dgm:pt>
    <dgm:pt modelId="{13C21F04-12FB-E847-84E9-1E0DE1770291}" type="pres">
      <dgm:prSet presAssocID="{DBD6B980-AB05-49CD-A727-8A77FBF56630}" presName="vert1" presStyleCnt="0"/>
      <dgm:spPr/>
    </dgm:pt>
  </dgm:ptLst>
  <dgm:cxnLst>
    <dgm:cxn modelId="{45FE3014-639B-8247-978A-72543E5D8838}" type="presOf" srcId="{144FB919-5FBA-44E9-9C48-852405B3AABC}" destId="{04B268CD-0E2E-174A-9D39-13E478EC7290}" srcOrd="0" destOrd="0" presId="urn:microsoft.com/office/officeart/2008/layout/LinedList"/>
    <dgm:cxn modelId="{67592139-4F65-784A-BFE7-9F56414A9ACF}" type="presOf" srcId="{53A6C1FA-7F87-4678-B3CB-FF3386D1418E}" destId="{03B88B9A-7DB2-4F4E-B9FE-EFE6C9483573}" srcOrd="0" destOrd="0" presId="urn:microsoft.com/office/officeart/2008/layout/LinedList"/>
    <dgm:cxn modelId="{B219893B-DB40-4928-B0F6-B52ABE60C58C}" srcId="{53A6C1FA-7F87-4678-B3CB-FF3386D1418E}" destId="{144FB919-5FBA-44E9-9C48-852405B3AABC}" srcOrd="0" destOrd="0" parTransId="{1AE3C0F5-A561-4AB3-B175-E4576D34ED35}" sibTransId="{6191F1A7-0953-4809-9F14-4166957D9B4D}"/>
    <dgm:cxn modelId="{A14BFC4E-9C66-4AF9-B104-1BF4559AE3CC}" srcId="{53A6C1FA-7F87-4678-B3CB-FF3386D1418E}" destId="{DBD6B980-AB05-49CD-A727-8A77FBF56630}" srcOrd="3" destOrd="0" parTransId="{BA248CF5-6FD6-4A44-AAAC-82144D6B97CD}" sibTransId="{FC2B3911-B0ED-4EB4-89F1-73C6A231ACC3}"/>
    <dgm:cxn modelId="{F5EC1659-BD26-4ED1-8942-F50C7A69DAEA}" srcId="{53A6C1FA-7F87-4678-B3CB-FF3386D1418E}" destId="{D0E48AD9-AA40-4758-B232-9D9111F041E4}" srcOrd="2" destOrd="0" parTransId="{B1082B37-F45C-403E-B121-114E9019FB86}" sibTransId="{171C1CCB-C1E1-4EBC-87A3-1A027C53CD4D}"/>
    <dgm:cxn modelId="{D9C99890-E673-FA41-8540-408A26473D29}" type="presOf" srcId="{CAEC452C-9E66-43E1-A94D-579789650998}" destId="{A38D8E2E-0815-4D47-BA08-453CD3F427B7}" srcOrd="0" destOrd="0" presId="urn:microsoft.com/office/officeart/2008/layout/LinedList"/>
    <dgm:cxn modelId="{A40A38D5-C8B2-46E3-A2C9-2DA0C42C1ACD}" srcId="{53A6C1FA-7F87-4678-B3CB-FF3386D1418E}" destId="{CAEC452C-9E66-43E1-A94D-579789650998}" srcOrd="1" destOrd="0" parTransId="{7CFF5AAA-EB76-4306-B003-6231D795163D}" sibTransId="{1E1D26BD-D4A7-4DEF-B199-1A3BE4839C8C}"/>
    <dgm:cxn modelId="{F64C90D8-074A-E049-8ADD-853BB96809DC}" type="presOf" srcId="{DBD6B980-AB05-49CD-A727-8A77FBF56630}" destId="{FA3E479F-63F4-B641-9479-379D1772E3DF}" srcOrd="0" destOrd="0" presId="urn:microsoft.com/office/officeart/2008/layout/LinedList"/>
    <dgm:cxn modelId="{00C2EBF7-8887-394E-8C07-EA4B96470AF7}" type="presOf" srcId="{D0E48AD9-AA40-4758-B232-9D9111F041E4}" destId="{8940943C-556F-C74B-95DB-D394061A45D7}" srcOrd="0" destOrd="0" presId="urn:microsoft.com/office/officeart/2008/layout/LinedList"/>
    <dgm:cxn modelId="{EF7E4BCE-7D08-4640-B85C-00235FBF7FA5}" type="presParOf" srcId="{03B88B9A-7DB2-4F4E-B9FE-EFE6C9483573}" destId="{33957452-4F77-3C41-BB4B-9632F930F49B}" srcOrd="0" destOrd="0" presId="urn:microsoft.com/office/officeart/2008/layout/LinedList"/>
    <dgm:cxn modelId="{957E1A15-4242-5245-8B67-6F86F88F9C98}" type="presParOf" srcId="{03B88B9A-7DB2-4F4E-B9FE-EFE6C9483573}" destId="{1215288E-6A26-2D4B-BBF6-3AB44D11957F}" srcOrd="1" destOrd="0" presId="urn:microsoft.com/office/officeart/2008/layout/LinedList"/>
    <dgm:cxn modelId="{EF90DB66-62B9-744C-93CC-31357174A621}" type="presParOf" srcId="{1215288E-6A26-2D4B-BBF6-3AB44D11957F}" destId="{04B268CD-0E2E-174A-9D39-13E478EC7290}" srcOrd="0" destOrd="0" presId="urn:microsoft.com/office/officeart/2008/layout/LinedList"/>
    <dgm:cxn modelId="{2DD1E883-A517-614E-BE02-F0D9989BCF9E}" type="presParOf" srcId="{1215288E-6A26-2D4B-BBF6-3AB44D11957F}" destId="{4F94007B-CACB-B341-8B33-A0F444F410AB}" srcOrd="1" destOrd="0" presId="urn:microsoft.com/office/officeart/2008/layout/LinedList"/>
    <dgm:cxn modelId="{68F7A418-BCE8-B344-80F8-FAF12589FC37}" type="presParOf" srcId="{03B88B9A-7DB2-4F4E-B9FE-EFE6C9483573}" destId="{EF50F80D-AEC6-EB41-BE0A-C80CA33A07D7}" srcOrd="2" destOrd="0" presId="urn:microsoft.com/office/officeart/2008/layout/LinedList"/>
    <dgm:cxn modelId="{D9D4B21E-74A3-4C40-BDFE-923E80F0C732}" type="presParOf" srcId="{03B88B9A-7DB2-4F4E-B9FE-EFE6C9483573}" destId="{03BCEAD0-1D12-3747-9B22-0956C20C11EA}" srcOrd="3" destOrd="0" presId="urn:microsoft.com/office/officeart/2008/layout/LinedList"/>
    <dgm:cxn modelId="{2FE07E5A-57D2-E844-A34C-19C5D2AA4EA5}" type="presParOf" srcId="{03BCEAD0-1D12-3747-9B22-0956C20C11EA}" destId="{A38D8E2E-0815-4D47-BA08-453CD3F427B7}" srcOrd="0" destOrd="0" presId="urn:microsoft.com/office/officeart/2008/layout/LinedList"/>
    <dgm:cxn modelId="{B6A26CA7-D437-CA4F-B2D9-19ACCB868C5C}" type="presParOf" srcId="{03BCEAD0-1D12-3747-9B22-0956C20C11EA}" destId="{E1FF059D-C888-4048-A0B4-78E7ED6C240A}" srcOrd="1" destOrd="0" presId="urn:microsoft.com/office/officeart/2008/layout/LinedList"/>
    <dgm:cxn modelId="{E64BD843-52D3-274A-81C0-28AEE4E51CBB}" type="presParOf" srcId="{03B88B9A-7DB2-4F4E-B9FE-EFE6C9483573}" destId="{88F6391A-9907-1143-81D1-BD4DDA0F7779}" srcOrd="4" destOrd="0" presId="urn:microsoft.com/office/officeart/2008/layout/LinedList"/>
    <dgm:cxn modelId="{C9E5F6F0-201F-A149-98EB-A0E8904ECB0A}" type="presParOf" srcId="{03B88B9A-7DB2-4F4E-B9FE-EFE6C9483573}" destId="{7BF552F8-1325-A645-A576-3CDA135D60BC}" srcOrd="5" destOrd="0" presId="urn:microsoft.com/office/officeart/2008/layout/LinedList"/>
    <dgm:cxn modelId="{1BB7A1D9-83B3-E94C-916C-13CED339B806}" type="presParOf" srcId="{7BF552F8-1325-A645-A576-3CDA135D60BC}" destId="{8940943C-556F-C74B-95DB-D394061A45D7}" srcOrd="0" destOrd="0" presId="urn:microsoft.com/office/officeart/2008/layout/LinedList"/>
    <dgm:cxn modelId="{10900BB5-EDCC-1741-B8FE-AB08BF1BD6FD}" type="presParOf" srcId="{7BF552F8-1325-A645-A576-3CDA135D60BC}" destId="{2300CA0C-2DAD-F54C-ABDB-67EEDD033060}" srcOrd="1" destOrd="0" presId="urn:microsoft.com/office/officeart/2008/layout/LinedList"/>
    <dgm:cxn modelId="{30E98B82-F464-5E4E-B542-7CFF34493CBE}" type="presParOf" srcId="{03B88B9A-7DB2-4F4E-B9FE-EFE6C9483573}" destId="{10C30EE6-503E-394F-BF1D-8375BD3E0156}" srcOrd="6" destOrd="0" presId="urn:microsoft.com/office/officeart/2008/layout/LinedList"/>
    <dgm:cxn modelId="{E8D688DD-96F9-494F-858B-E8F8DDCD8123}" type="presParOf" srcId="{03B88B9A-7DB2-4F4E-B9FE-EFE6C9483573}" destId="{5DD7CCCC-5241-594A-8B07-F371BC19594C}" srcOrd="7" destOrd="0" presId="urn:microsoft.com/office/officeart/2008/layout/LinedList"/>
    <dgm:cxn modelId="{D6AEB6B5-0AFF-4E47-85C2-0DA3B4FDD0B2}" type="presParOf" srcId="{5DD7CCCC-5241-594A-8B07-F371BC19594C}" destId="{FA3E479F-63F4-B641-9479-379D1772E3DF}" srcOrd="0" destOrd="0" presId="urn:microsoft.com/office/officeart/2008/layout/LinedList"/>
    <dgm:cxn modelId="{7F36D014-0994-DA49-AF9C-8E0E21D527DE}" type="presParOf" srcId="{5DD7CCCC-5241-594A-8B07-F371BC19594C}" destId="{13C21F04-12FB-E847-84E9-1E0DE17702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F218E-5F8A-FC46-917A-993330ECBAB8}">
      <dsp:nvSpPr>
        <dsp:cNvPr id="0" name=""/>
        <dsp:cNvSpPr/>
      </dsp:nvSpPr>
      <dsp:spPr>
        <a:xfrm>
          <a:off x="0" y="713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F5D73-0DC1-064A-BFEE-C6B2642308C8}">
      <dsp:nvSpPr>
        <dsp:cNvPr id="0" name=""/>
        <dsp:cNvSpPr/>
      </dsp:nvSpPr>
      <dsp:spPr>
        <a:xfrm>
          <a:off x="0" y="713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1. ¿CÓMO FUE LA PERSECUCIÓN DE LOS CRISTIANOS EN LA ANTIGUEDAD?</a:t>
          </a:r>
          <a:endParaRPr lang="en-US" sz="1900" kern="1200"/>
        </a:p>
      </dsp:txBody>
      <dsp:txXfrm>
        <a:off x="0" y="713"/>
        <a:ext cx="7003777" cy="1168435"/>
      </dsp:txXfrm>
    </dsp:sp>
    <dsp:sp modelId="{87B3114D-3D3E-AA47-B31B-3E1530740C52}">
      <dsp:nvSpPr>
        <dsp:cNvPr id="0" name=""/>
        <dsp:cNvSpPr/>
      </dsp:nvSpPr>
      <dsp:spPr>
        <a:xfrm>
          <a:off x="0" y="1169148"/>
          <a:ext cx="7003777" cy="0"/>
        </a:xfrm>
        <a:prstGeom prst="line">
          <a:avLst/>
        </a:prstGeom>
        <a:solidFill>
          <a:schemeClr val="accent2">
            <a:hueOff val="2396674"/>
            <a:satOff val="7828"/>
            <a:lumOff val="-6666"/>
            <a:alphaOff val="0"/>
          </a:schemeClr>
        </a:solidFill>
        <a:ln w="12700" cap="flat" cmpd="sng" algn="ctr">
          <a:solidFill>
            <a:schemeClr val="accent2">
              <a:hueOff val="2396674"/>
              <a:satOff val="7828"/>
              <a:lumOff val="-66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DA9EF-B3DD-D047-B8BD-E018CA03C92B}">
      <dsp:nvSpPr>
        <dsp:cNvPr id="0" name=""/>
        <dsp:cNvSpPr/>
      </dsp:nvSpPr>
      <dsp:spPr>
        <a:xfrm>
          <a:off x="0" y="1169148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2. ¿A QUÉ SE LE  CONOCE COMO LA “GRAN PERSECUCIÓN”?</a:t>
          </a:r>
          <a:endParaRPr lang="en-US" sz="1900" kern="1200"/>
        </a:p>
      </dsp:txBody>
      <dsp:txXfrm>
        <a:off x="0" y="1169148"/>
        <a:ext cx="7003777" cy="1168435"/>
      </dsp:txXfrm>
    </dsp:sp>
    <dsp:sp modelId="{2F4BBFE0-1903-C24A-89CB-219A168114E1}">
      <dsp:nvSpPr>
        <dsp:cNvPr id="0" name=""/>
        <dsp:cNvSpPr/>
      </dsp:nvSpPr>
      <dsp:spPr>
        <a:xfrm>
          <a:off x="0" y="2337584"/>
          <a:ext cx="7003777" cy="0"/>
        </a:xfrm>
        <a:prstGeom prst="line">
          <a:avLst/>
        </a:prstGeom>
        <a:solidFill>
          <a:schemeClr val="accent2">
            <a:hueOff val="4793348"/>
            <a:satOff val="15656"/>
            <a:lumOff val="-13333"/>
            <a:alphaOff val="0"/>
          </a:schemeClr>
        </a:solidFill>
        <a:ln w="12700" cap="flat" cmpd="sng" algn="ctr">
          <a:solidFill>
            <a:schemeClr val="accent2">
              <a:hueOff val="4793348"/>
              <a:satOff val="15656"/>
              <a:lumOff val="-133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36F78-EFF0-C948-86B4-EBD95C4F59F6}">
      <dsp:nvSpPr>
        <dsp:cNvPr id="0" name=""/>
        <dsp:cNvSpPr/>
      </dsp:nvSpPr>
      <dsp:spPr>
        <a:xfrm>
          <a:off x="0" y="2337584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3. ¿POR QUÉ JULIANO EMPERADOR, ES LLAMADO EL APÓSTATA?</a:t>
          </a:r>
          <a:endParaRPr lang="en-US" sz="1900" kern="1200"/>
        </a:p>
      </dsp:txBody>
      <dsp:txXfrm>
        <a:off x="0" y="2337584"/>
        <a:ext cx="7003777" cy="1168435"/>
      </dsp:txXfrm>
    </dsp:sp>
    <dsp:sp modelId="{3A93CC70-BD57-D14D-8C24-771D9C106F30}">
      <dsp:nvSpPr>
        <dsp:cNvPr id="0" name=""/>
        <dsp:cNvSpPr/>
      </dsp:nvSpPr>
      <dsp:spPr>
        <a:xfrm>
          <a:off x="0" y="3506020"/>
          <a:ext cx="7003777" cy="0"/>
        </a:xfrm>
        <a:prstGeom prst="line">
          <a:avLst/>
        </a:prstGeom>
        <a:solidFill>
          <a:schemeClr val="accent2">
            <a:hueOff val="7190022"/>
            <a:satOff val="23485"/>
            <a:lumOff val="-19999"/>
            <a:alphaOff val="0"/>
          </a:schemeClr>
        </a:solidFill>
        <a:ln w="12700" cap="flat" cmpd="sng" algn="ctr">
          <a:solidFill>
            <a:schemeClr val="accent2">
              <a:hueOff val="7190022"/>
              <a:satOff val="23485"/>
              <a:lumOff val="-19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A915A-D7B0-AC40-9F44-9C3A3CED02AA}">
      <dsp:nvSpPr>
        <dsp:cNvPr id="0" name=""/>
        <dsp:cNvSpPr/>
      </dsp:nvSpPr>
      <dsp:spPr>
        <a:xfrm>
          <a:off x="0" y="3506020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4. ¿QUÉ SE ENTIENDE POR CESAROPAPISMO?</a:t>
          </a:r>
          <a:endParaRPr lang="en-US" sz="1900" kern="1200"/>
        </a:p>
      </dsp:txBody>
      <dsp:txXfrm>
        <a:off x="0" y="3506020"/>
        <a:ext cx="7003777" cy="1168435"/>
      </dsp:txXfrm>
    </dsp:sp>
    <dsp:sp modelId="{CB812517-C7B1-C64E-9245-BDC80F7C4BAA}">
      <dsp:nvSpPr>
        <dsp:cNvPr id="0" name=""/>
        <dsp:cNvSpPr/>
      </dsp:nvSpPr>
      <dsp:spPr>
        <a:xfrm>
          <a:off x="0" y="4674456"/>
          <a:ext cx="7003777" cy="0"/>
        </a:xfrm>
        <a:prstGeom prst="line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accent2">
              <a:hueOff val="9586696"/>
              <a:satOff val="31313"/>
              <a:lumOff val="-266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E3B78-FFFB-C549-9E65-0D16FC85F1FA}">
      <dsp:nvSpPr>
        <dsp:cNvPr id="0" name=""/>
        <dsp:cNvSpPr/>
      </dsp:nvSpPr>
      <dsp:spPr>
        <a:xfrm>
          <a:off x="0" y="4674456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5. ¿QUÉ PIENSAS ACERCA  DE LA POSTURA DE CIERTO SECTOR DE LA SOCIEDAD QUE CREE EN LA ONGERENCIA DE NUESTRA IGLESIA EN ASUNTOS POLÍTICOS CRUCIALES?</a:t>
          </a:r>
          <a:endParaRPr lang="en-US" sz="1900" kern="1200"/>
        </a:p>
      </dsp:txBody>
      <dsp:txXfrm>
        <a:off x="0" y="4674456"/>
        <a:ext cx="7003777" cy="1168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57452-4F77-3C41-BB4B-9632F930F49B}">
      <dsp:nvSpPr>
        <dsp:cNvPr id="0" name=""/>
        <dsp:cNvSpPr/>
      </dsp:nvSpPr>
      <dsp:spPr>
        <a:xfrm>
          <a:off x="0" y="0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268CD-0E2E-174A-9D39-13E478EC7290}">
      <dsp:nvSpPr>
        <dsp:cNvPr id="0" name=""/>
        <dsp:cNvSpPr/>
      </dsp:nvSpPr>
      <dsp:spPr>
        <a:xfrm>
          <a:off x="0" y="0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6. ¿DE DÓNDE VIENE LA PALABRA PAGANO?</a:t>
          </a:r>
          <a:endParaRPr lang="en-US" sz="2300" kern="1200"/>
        </a:p>
      </dsp:txBody>
      <dsp:txXfrm>
        <a:off x="0" y="0"/>
        <a:ext cx="7003777" cy="1460901"/>
      </dsp:txXfrm>
    </dsp:sp>
    <dsp:sp modelId="{EF50F80D-AEC6-EB41-BE0A-C80CA33A07D7}">
      <dsp:nvSpPr>
        <dsp:cNvPr id="0" name=""/>
        <dsp:cNvSpPr/>
      </dsp:nvSpPr>
      <dsp:spPr>
        <a:xfrm>
          <a:off x="0" y="1460901"/>
          <a:ext cx="7003777" cy="0"/>
        </a:xfrm>
        <a:prstGeom prst="line">
          <a:avLst/>
        </a:prstGeom>
        <a:solidFill>
          <a:schemeClr val="accent2">
            <a:hueOff val="3195565"/>
            <a:satOff val="10438"/>
            <a:lumOff val="-8889"/>
            <a:alphaOff val="0"/>
          </a:schemeClr>
        </a:solidFill>
        <a:ln w="12700" cap="flat" cmpd="sng" algn="ctr">
          <a:solidFill>
            <a:schemeClr val="accent2">
              <a:hueOff val="3195565"/>
              <a:satOff val="10438"/>
              <a:lumOff val="-88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D8E2E-0815-4D47-BA08-453CD3F427B7}">
      <dsp:nvSpPr>
        <dsp:cNvPr id="0" name=""/>
        <dsp:cNvSpPr/>
      </dsp:nvSpPr>
      <dsp:spPr>
        <a:xfrm>
          <a:off x="0" y="1460901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7. ¿PIENSAS QUE LA CONVERSIÓN DEL EMPERADOR CONSTANTINO FUE SINCERA? SI. NO. ¿POR QUÉ?</a:t>
          </a:r>
          <a:endParaRPr lang="en-US" sz="2300" kern="1200"/>
        </a:p>
      </dsp:txBody>
      <dsp:txXfrm>
        <a:off x="0" y="1460901"/>
        <a:ext cx="7003777" cy="1460901"/>
      </dsp:txXfrm>
    </dsp:sp>
    <dsp:sp modelId="{88F6391A-9907-1143-81D1-BD4DDA0F7779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2">
            <a:hueOff val="6391131"/>
            <a:satOff val="20875"/>
            <a:lumOff val="-17777"/>
            <a:alphaOff val="0"/>
          </a:schemeClr>
        </a:solidFill>
        <a:ln w="12700" cap="flat" cmpd="sng" algn="ctr">
          <a:solidFill>
            <a:schemeClr val="accent2">
              <a:hueOff val="6391131"/>
              <a:satOff val="20875"/>
              <a:lumOff val="-177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0943C-556F-C74B-95DB-D394061A45D7}">
      <dsp:nvSpPr>
        <dsp:cNvPr id="0" name=""/>
        <dsp:cNvSpPr/>
      </dsp:nvSpPr>
      <dsp:spPr>
        <a:xfrm>
          <a:off x="0" y="2921802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8. ¿CUÁLES FUERON LAS RAZONES POR LAS QUE CONSTANTINO CAMBIO LA UBICACIÓN DE LA CAPITAL DEL IMPERIO? ¿EN QUÉ AÑO SE REALIZÓ?</a:t>
          </a:r>
          <a:endParaRPr lang="en-US" sz="2300" kern="1200"/>
        </a:p>
      </dsp:txBody>
      <dsp:txXfrm>
        <a:off x="0" y="2921802"/>
        <a:ext cx="7003777" cy="1460901"/>
      </dsp:txXfrm>
    </dsp:sp>
    <dsp:sp modelId="{10C30EE6-503E-394F-BF1D-8375BD3E0156}">
      <dsp:nvSpPr>
        <dsp:cNvPr id="0" name=""/>
        <dsp:cNvSpPr/>
      </dsp:nvSpPr>
      <dsp:spPr>
        <a:xfrm>
          <a:off x="0" y="4382703"/>
          <a:ext cx="7003777" cy="0"/>
        </a:xfrm>
        <a:prstGeom prst="line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accent2">
              <a:hueOff val="9586696"/>
              <a:satOff val="31313"/>
              <a:lumOff val="-266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E479F-63F4-B641-9479-379D1772E3DF}">
      <dsp:nvSpPr>
        <dsp:cNvPr id="0" name=""/>
        <dsp:cNvSpPr/>
      </dsp:nvSpPr>
      <dsp:spPr>
        <a:xfrm>
          <a:off x="0" y="4382703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9. REVISA, MEMORIZA Y HAZ UN MAPA MENTAL DE LAS PRINCIPALES HEREJÍAS DE ESTE PERIODO</a:t>
          </a:r>
          <a:endParaRPr lang="en-US" sz="2300" kern="1200" dirty="0"/>
        </a:p>
      </dsp:txBody>
      <dsp:txXfrm>
        <a:off x="0" y="4382703"/>
        <a:ext cx="7003777" cy="146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1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1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4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5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7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8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5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0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38" r:id="rId7"/>
    <p:sldLayoutId id="2147483739" r:id="rId8"/>
    <p:sldLayoutId id="2147483740" r:id="rId9"/>
    <p:sldLayoutId id="2147483741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net.pro/wiki/Imp%C3%A9rio_Roman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s.wikipedia.org/wiki/B%C3%B3sfor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lerenda.blogspot.com/2012/08/estambul-3-parte-beyoglu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net.pro/wiki/Imp%C3%A9rio_Romano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Yndm1O_ueo?feature=oembe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zr_rjC3uT0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rigvedawiki.net/w/%EC%84%B1%20%EB%B2%A0%EB%93%9C%EB%A1%9C%20%EB%8C%80%EC%84%B1%EB%8B%B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_sFOqo7DN0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net.pro/wiki/Imp%C3%A9rio_Roma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ct underwater pattern">
            <a:extLst>
              <a:ext uri="{FF2B5EF4-FFF2-40B4-BE49-F238E27FC236}">
                <a16:creationId xmlns:a16="http://schemas.microsoft.com/office/drawing/2014/main" id="{3D130BF6-465A-4B98-B4D7-0512F9C2D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-1" b="43747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3ED8FA-D6A6-2641-951F-32A82C99C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s-MX" sz="5200">
                <a:solidFill>
                  <a:srgbClr val="FFFFFF"/>
                </a:solidFill>
              </a:rPr>
              <a:t>SEGUNDA PARTE DE NICEA A CALCEDONIA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A45890-624A-9B42-8BEE-92643B952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s-MX" sz="4800">
                <a:solidFill>
                  <a:srgbClr val="FFFFFF"/>
                </a:solidFill>
              </a:rPr>
              <a:t>PANORÁMICA GENERAL DE LOS AÑOS 300 A 450</a:t>
            </a:r>
          </a:p>
        </p:txBody>
      </p:sp>
    </p:spTree>
    <p:extLst>
      <p:ext uri="{BB962C8B-B14F-4D97-AF65-F5344CB8AC3E}">
        <p14:creationId xmlns:p14="http://schemas.microsoft.com/office/powerpoint/2010/main" val="27386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9A3AB-62F3-064E-8C8D-AB5E362A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760"/>
            <a:ext cx="11531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 A R A C T E R Í S T I C A S   P R I N C I P A L E 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057B8-E575-1442-9B11-526090049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LAS CONVERIONES FUERON EN MASA</a:t>
            </a:r>
          </a:p>
          <a:p>
            <a:r>
              <a:rPr lang="es-MX" dirty="0"/>
              <a:t>NO SIEMPRE FUERON SINCERAS </a:t>
            </a:r>
          </a:p>
          <a:p>
            <a:r>
              <a:rPr lang="es-MX" dirty="0"/>
              <a:t>SE CREÍA AL ASUMIRLA ERA COMO UN NUEVO ORDEN DEJANDO ATRÁS LO OBSOLETO DEL PAGANISMO. </a:t>
            </a:r>
          </a:p>
          <a:p>
            <a:r>
              <a:rPr lang="es-MX" dirty="0"/>
              <a:t>NACIÓ EL CATECUMENADO PROCEDIMIENTO COLECTIVO PARA FORMAR A LOS ASPIRANTES AL BAUTISMO. </a:t>
            </a:r>
          </a:p>
          <a:p>
            <a:r>
              <a:rPr lang="es-MX" dirty="0"/>
              <a:t>EL CULTO SE HACÍA AHOR EN LAS BASÍLICAS CEDIDAS POR EL IMPERIO O CONSTRUIDAS POR LOS CRISTIANOS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882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2A61F-E1A3-094B-A4AA-EC8FA1E2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LA INTEGRACIÓN DEL PENSAMIENTO HELENÍSTICO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A6BDFB-D420-094C-8A80-F97E409D5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4000" dirty="0"/>
              <a:t>EN </a:t>
            </a:r>
            <a:r>
              <a:rPr lang="es-MX" sz="4000" b="1" dirty="0"/>
              <a:t>FORMA</a:t>
            </a:r>
            <a:r>
              <a:rPr lang="es-MX" sz="4000" dirty="0"/>
              <a:t> DE MANERA PLENA</a:t>
            </a:r>
          </a:p>
          <a:p>
            <a:pPr algn="just"/>
            <a:r>
              <a:rPr lang="es-MX" sz="4000" dirty="0"/>
              <a:t>Y </a:t>
            </a:r>
            <a:r>
              <a:rPr lang="es-MX" sz="4000" b="1" dirty="0"/>
              <a:t>FONDO</a:t>
            </a:r>
            <a:r>
              <a:rPr lang="es-MX" sz="4000" dirty="0"/>
              <a:t>  LO QUE ERA ADAPTABLE </a:t>
            </a:r>
          </a:p>
          <a:p>
            <a:pPr algn="just"/>
            <a:r>
              <a:rPr lang="es-MX" sz="4000" dirty="0"/>
              <a:t>EL EJEMPLO: LOS PADRES CAPADOCIOS </a:t>
            </a:r>
          </a:p>
        </p:txBody>
      </p:sp>
    </p:spTree>
    <p:extLst>
      <p:ext uri="{BB962C8B-B14F-4D97-AF65-F5344CB8AC3E}">
        <p14:creationId xmlns:p14="http://schemas.microsoft.com/office/powerpoint/2010/main" val="364722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851C6-BCDF-5D48-9289-5F039B10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ROMA Y EL IMPERIO PERSA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273D5-3E96-8D49-83D5-144EE376B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TODO LO QUE VENÍA DE ROMA ERA ENEMIGO PUES HABÍAN FALTA DO A SU PALABRA. </a:t>
            </a:r>
          </a:p>
          <a:p>
            <a:r>
              <a:rPr lang="es-MX" sz="3600" dirty="0"/>
              <a:t>HABIENDO ASUMIDO AL CRISTIANISMO COMO RELIGIÓN OFICIAL LAS PERSECUCIONES A LOS CRISTIANOS SE REDOBLO LA PERSECUCIÓN. </a:t>
            </a:r>
          </a:p>
        </p:txBody>
      </p:sp>
    </p:spTree>
    <p:extLst>
      <p:ext uri="{BB962C8B-B14F-4D97-AF65-F5344CB8AC3E}">
        <p14:creationId xmlns:p14="http://schemas.microsoft.com/office/powerpoint/2010/main" val="191689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40B649-B384-2D4E-987E-7F66E035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solidFill>
                  <a:schemeClr val="tx2"/>
                </a:solidFill>
              </a:rPr>
              <a:t>3. SE TRASLADA LA CAPITAL DEL IMPERIO A ORIENTE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80541-EB27-7E48-BCB1-4EC65BE9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2"/>
                </a:solidFill>
              </a:rPr>
              <a:t>EL ESTRECHO DEL BÓSFORO</a:t>
            </a:r>
          </a:p>
          <a:p>
            <a:pPr algn="ctr"/>
            <a:endParaRPr lang="es-MX" sz="4000" dirty="0">
              <a:solidFill>
                <a:schemeClr val="tx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4B374A-43A9-AD42-99CF-0603B73D0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2145" y="1066800"/>
            <a:ext cx="336613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5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02D46F-C48E-4461-A19B-D244194F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A6453C-5851-46D8-A790-031DA34DB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339E70-FA71-EF48-BEFD-0ACF97EC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66800"/>
            <a:ext cx="5367527" cy="2833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NICOMEDIA Y BIZANCIO</a:t>
            </a:r>
          </a:p>
        </p:txBody>
      </p:sp>
      <p:pic>
        <p:nvPicPr>
          <p:cNvPr id="7" name="Graphic 6" descr="Diana">
            <a:extLst>
              <a:ext uri="{FF2B5EF4-FFF2-40B4-BE49-F238E27FC236}">
                <a16:creationId xmlns:a16="http://schemas.microsoft.com/office/drawing/2014/main" id="{6A8E7B38-016D-477C-8306-8F3D03E9B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1360539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17211-3292-43D8-8824-C090DBADA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5" y="0"/>
            <a:ext cx="12188951" cy="6858000"/>
          </a:xfrm>
          <a:prstGeom prst="rect">
            <a:avLst/>
          </a:prstGeom>
          <a:blipFill dpi="0" rotWithShape="1">
            <a:blip r:embed="rId2">
              <a:alphaModFix amt="15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24442FA-28B4-4F4D-8487-7C50B81764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266" r="-1" b="7967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40B228-8329-054D-A532-15EE81A62B5C}"/>
              </a:ext>
            </a:extLst>
          </p:cNvPr>
          <p:cNvSpPr txBox="1"/>
          <p:nvPr/>
        </p:nvSpPr>
        <p:spPr>
          <a:xfrm>
            <a:off x="9550010" y="6657257"/>
            <a:ext cx="26404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4" tooltip="https://es.wikipedia.org/wiki/B%C3%B3sfo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MX" sz="700">
                <a:solidFill>
                  <a:srgbClr val="FFFFFF"/>
                </a:solidFill>
              </a:rPr>
              <a:t> de Autor desconocido está bajo licencia </a:t>
            </a:r>
            <a:r>
              <a:rPr lang="es-MX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62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6B711A9-B472-B94C-9472-F47EEE095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5" r="1818" b="1"/>
          <a:stretch/>
        </p:blipFill>
        <p:spPr>
          <a:xfrm>
            <a:off x="3048" y="176842"/>
            <a:ext cx="8683742" cy="650431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D111E5-27B3-8C47-9AA4-C7C76C9AC819}"/>
              </a:ext>
            </a:extLst>
          </p:cNvPr>
          <p:cNvSpPr/>
          <p:nvPr/>
        </p:nvSpPr>
        <p:spPr>
          <a:xfrm>
            <a:off x="8637814" y="406400"/>
            <a:ext cx="3891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330 d.C.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C4A4CE9-9023-2F4C-81A9-1B2ABE82443A}"/>
              </a:ext>
            </a:extLst>
          </p:cNvPr>
          <p:cNvSpPr/>
          <p:nvPr/>
        </p:nvSpPr>
        <p:spPr>
          <a:xfrm>
            <a:off x="8481695" y="3294149"/>
            <a:ext cx="375804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ESTRATEGIA POLÍTICA MILITAR Y ECONÓMICA</a:t>
            </a:r>
          </a:p>
        </p:txBody>
      </p:sp>
    </p:spTree>
    <p:extLst>
      <p:ext uri="{BB962C8B-B14F-4D97-AF65-F5344CB8AC3E}">
        <p14:creationId xmlns:p14="http://schemas.microsoft.com/office/powerpoint/2010/main" val="364741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237503-4424-8146-B3B1-4C2438A9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338"/>
            <a:ext cx="4633785" cy="239732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2"/>
                </a:solidFill>
              </a:rPr>
              <a:t>SE INICIA EL CAMINO DE LA SEPARACIÓN ENTRE ORIENTE Y OCCIDENTE. EL GRAN CISMA DEL 1054</a:t>
            </a:r>
            <a:br>
              <a:rPr lang="es-MX" dirty="0">
                <a:solidFill>
                  <a:schemeClr val="tx2"/>
                </a:solidFill>
              </a:rPr>
            </a:b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7C4F66-A2BE-C14C-89E5-6F16D491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00" r="2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5925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9FBBC-6115-3748-BE4F-CDABB4A1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LAS CONTROVERSIAS DOCTRINALES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5D57B8-967E-3942-B5A5-7E6BA2AC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 EL TIEMPO DE LOS CONCILIOS ECUMÉNICOS:</a:t>
            </a:r>
          </a:p>
          <a:p>
            <a:r>
              <a:rPr lang="es-MX" dirty="0"/>
              <a:t>NICEA (325)</a:t>
            </a:r>
          </a:p>
          <a:p>
            <a:r>
              <a:rPr lang="es-MX" dirty="0"/>
              <a:t>CONSTANTINOPLA</a:t>
            </a:r>
          </a:p>
          <a:p>
            <a:r>
              <a:rPr lang="es-MX" dirty="0"/>
              <a:t>ÉFESO </a:t>
            </a:r>
          </a:p>
          <a:p>
            <a:r>
              <a:rPr lang="es-MX" dirty="0"/>
              <a:t>CALCEDONIA</a:t>
            </a:r>
          </a:p>
        </p:txBody>
      </p:sp>
    </p:spTree>
    <p:extLst>
      <p:ext uri="{BB962C8B-B14F-4D97-AF65-F5344CB8AC3E}">
        <p14:creationId xmlns:p14="http://schemas.microsoft.com/office/powerpoint/2010/main" val="287094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EFEE4-BC9E-E648-8546-6CCF7F25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/>
              <a:t>LOS CINCO PRINCIPALES DEBATES DE ESTOS SIGLOS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69B369-6390-4841-8F1B-2519E3E3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1. EL DONATISMO (MOVIMIENTO CISMÁTICO RIGORISTA )</a:t>
            </a:r>
          </a:p>
          <a:p>
            <a:r>
              <a:rPr lang="es-MX" dirty="0"/>
              <a:t>2. LA CONTROVERSIA CRISTOLÓGICA (UNIÓN DE LO DIVINO Y HUMANO EN LA PERSONA DE CRISTO)</a:t>
            </a:r>
          </a:p>
          <a:p>
            <a:r>
              <a:rPr lang="es-MX" dirty="0"/>
              <a:t>3. LA CONTROVERSIA TRINITARIA (RELACIÓN ENTRE EL PADRE Y EL HIJO, EL DIOS E. SANTO)</a:t>
            </a:r>
          </a:p>
          <a:p>
            <a:r>
              <a:rPr lang="es-MX" dirty="0"/>
              <a:t>4. CONTROVERSIA SOBRE LA GRACIA</a:t>
            </a:r>
          </a:p>
          <a:p>
            <a:r>
              <a:rPr lang="es-MX" dirty="0"/>
              <a:t>5. PRISCILIANO (DOCTRINA ASCÉTICA EGERIA Y ERAN ANTITRINITARIOS)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328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40B649-B384-2D4E-987E-7F66E035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solidFill>
                  <a:schemeClr val="tx2"/>
                </a:solidFill>
              </a:rPr>
              <a:t>1. EL PODER CIVIL Y LA IGLESIA: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80541-EB27-7E48-BCB1-4EC65BE9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>
            <a:normAutofit/>
          </a:bodyPr>
          <a:lstStyle/>
          <a:p>
            <a:pPr algn="ctr"/>
            <a:r>
              <a:rPr lang="es-MX" sz="4000">
                <a:solidFill>
                  <a:schemeClr val="tx2"/>
                </a:solidFill>
              </a:rPr>
              <a:t>DE LA PERSECUCIÓN A LA PROTECCIÓN </a:t>
            </a:r>
          </a:p>
          <a:p>
            <a:pPr algn="ctr"/>
            <a:endParaRPr lang="es-MX" sz="4000">
              <a:solidFill>
                <a:schemeClr val="tx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4B374A-43A9-AD42-99CF-0603B73D0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2145" y="1066800"/>
            <a:ext cx="336613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1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5059689-811B-2248-AC8C-3A122DBF8642}"/>
              </a:ext>
            </a:extLst>
          </p:cNvPr>
          <p:cNvSpPr/>
          <p:nvPr/>
        </p:nvSpPr>
        <p:spPr>
          <a:xfrm>
            <a:off x="416214" y="2967335"/>
            <a:ext cx="113595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 U E S T I O NA R I O   1</a:t>
            </a:r>
          </a:p>
          <a:p>
            <a:pPr algn="ctr"/>
            <a:r>
              <a:rPr lang="es-MX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HAZLO POR ESCRITO E IMPRESO</a:t>
            </a:r>
            <a:endParaRPr lang="es-MX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02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C85C4-02E2-F94B-9186-E250F7B2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4" y="2197606"/>
            <a:ext cx="4429271" cy="2462787"/>
          </a:xfrm>
        </p:spPr>
        <p:txBody>
          <a:bodyPr>
            <a:normAutofit/>
          </a:bodyPr>
          <a:lstStyle/>
          <a:p>
            <a:r>
              <a:rPr lang="es-MX" sz="2800" dirty="0"/>
              <a:t>C U E S T I O N A R I O 1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B6A84E1-60C9-4CE2-B69F-CA0439CA1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926315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92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3E89BD-DC74-7043-8A1B-F18762EF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9813"/>
            <a:ext cx="4571999" cy="5577934"/>
          </a:xfrm>
        </p:spPr>
        <p:txBody>
          <a:bodyPr>
            <a:normAutofit/>
          </a:bodyPr>
          <a:lstStyle/>
          <a:p>
            <a:r>
              <a:rPr lang="es-MX" sz="4000" dirty="0"/>
              <a:t>CUESTIONARIO 1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D978BEB-9794-4B85-BD8E-286C9E93C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912830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24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B8FAC-EE58-AB47-9AC5-9F3EA9F3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Elementos multimedia en línea 3" descr="Los orígenes del Cristianismo Oficial: de Constantino al final del Arrianismo.">
            <a:hlinkClick r:id="" action="ppaction://media"/>
            <a:extLst>
              <a:ext uri="{FF2B5EF4-FFF2-40B4-BE49-F238E27FC236}">
                <a16:creationId xmlns:a16="http://schemas.microsoft.com/office/drawing/2014/main" id="{7F445210-4466-1747-B914-5E506B99F0F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7300" y="762793"/>
            <a:ext cx="9677400" cy="53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8328A-D4F5-DB49-A503-84165678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465B8-8B49-D342-A07A-AB7E3A695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53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6C400-58BE-0640-BAD9-8B8EA63A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LA PERSECUCIÓN DE DIOCLECIANO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3915E1-5FAB-7C49-B685-601283B2A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PERSECUCIÓN NO FUE EN TODO TIEMPO NI EN TODO EL IMMPERIO. </a:t>
            </a:r>
          </a:p>
          <a:p>
            <a:r>
              <a:rPr lang="es-MX" dirty="0"/>
              <a:t>SIN EMBARGO, HUBIERON EMPERADORES QUE SE CONVIRTIERON EN FEROCES PERSEGUIDORES DE LOS CRISTIANOS. </a:t>
            </a:r>
          </a:p>
          <a:p>
            <a:r>
              <a:rPr lang="es-MX" dirty="0"/>
              <a:t>EL MAS CÉLEBRE FUE DIOCLECIANO. </a:t>
            </a:r>
          </a:p>
          <a:p>
            <a:r>
              <a:rPr lang="es-MX" dirty="0"/>
              <a:t>AFECTÓ MAS EL ORIENTE ROMANO. </a:t>
            </a:r>
          </a:p>
        </p:txBody>
      </p:sp>
    </p:spTree>
    <p:extLst>
      <p:ext uri="{BB962C8B-B14F-4D97-AF65-F5344CB8AC3E}">
        <p14:creationId xmlns:p14="http://schemas.microsoft.com/office/powerpoint/2010/main" val="59286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D427D-3DF6-814F-B551-0BFD09FF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Elementos multimedia en línea 3" descr="DIOCLECIANO">
            <a:hlinkClick r:id="" action="ppaction://media"/>
            <a:extLst>
              <a:ext uri="{FF2B5EF4-FFF2-40B4-BE49-F238E27FC236}">
                <a16:creationId xmlns:a16="http://schemas.microsoft.com/office/drawing/2014/main" id="{FF899B5E-951F-0D45-B2C5-9FD461F5C1F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520936"/>
            <a:ext cx="10294302" cy="58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2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95F83-AF23-684B-9706-433D53E2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EL PANORAMA CAMBIA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9E94C5-7173-7046-84C0-FA2A4A221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GALERIO (311) PROMULGA EL PRIMER EDICTO DE TOLERANCIA. </a:t>
            </a:r>
          </a:p>
          <a:p>
            <a:r>
              <a:rPr lang="es-MX" dirty="0"/>
              <a:t>POSTERIORMENTE CONSTANTINO (314) PROMULGABA SU EXISTENCIA LEGAL Y LA LIBERTAD RELIGIOSA. </a:t>
            </a:r>
          </a:p>
          <a:p>
            <a:r>
              <a:rPr lang="es-MX" dirty="0"/>
              <a:t>JULIANO EL APÓSTATA (361) QUIZÓ REGRESAR AL PAGANISMO. </a:t>
            </a:r>
          </a:p>
          <a:p>
            <a:r>
              <a:rPr lang="es-MX" dirty="0"/>
              <a:t>TEODOSION (391) DECLARÓ EL CRISTIANSIMO RELIGIÓN OFICIAL Y A PROHIBIR LOS CULTOS PAGANOS. </a:t>
            </a:r>
          </a:p>
        </p:txBody>
      </p:sp>
    </p:spTree>
    <p:extLst>
      <p:ext uri="{BB962C8B-B14F-4D97-AF65-F5344CB8AC3E}">
        <p14:creationId xmlns:p14="http://schemas.microsoft.com/office/powerpoint/2010/main" val="314651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4947047-0B0E-E84A-AFD9-5748F5A46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0180" r="-1" b="4816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ABAEDF-1473-BB47-A8DC-009D60CB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es-MX">
                <a:solidFill>
                  <a:srgbClr val="FFFFFF"/>
                </a:solidFill>
              </a:rPr>
              <a:t>CONSTANTINO PONTIFEX MAXIMUS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E51563-3EC9-C141-8DD4-A5BB4F42AC0E}"/>
              </a:ext>
            </a:extLst>
          </p:cNvPr>
          <p:cNvSpPr txBox="1"/>
          <p:nvPr/>
        </p:nvSpPr>
        <p:spPr>
          <a:xfrm>
            <a:off x="9388107" y="6657257"/>
            <a:ext cx="28023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4" tooltip="https://rigvedawiki.net/w/%EC%84%B1%20%EB%B2%A0%EB%93%9C%EB%A1%9C%20%EB%8C%80%EC%84%B1%EB%8B%B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MX" sz="700">
                <a:solidFill>
                  <a:srgbClr val="FFFFFF"/>
                </a:solidFill>
              </a:rPr>
              <a:t> de Autor desconocido está bajo licencia </a:t>
            </a:r>
            <a:r>
              <a:rPr lang="es-MX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MX" sz="700">
              <a:solidFill>
                <a:srgbClr val="FFFFFF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F2CD3D-2B2D-264B-806C-49BDA120C5C1}"/>
              </a:ext>
            </a:extLst>
          </p:cNvPr>
          <p:cNvSpPr/>
          <p:nvPr/>
        </p:nvSpPr>
        <p:spPr>
          <a:xfrm>
            <a:off x="1600200" y="4302423"/>
            <a:ext cx="85492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0" i="0" dirty="0">
                <a:effectLst/>
                <a:latin typeface="Arial" panose="020B0604020202020204" pitchFamily="34" charset="0"/>
              </a:rPr>
              <a:t>IN HONOREM PRINCIPIS APOST PAVLVS V BVRGHESIVS ROMANVS PONT MAX AN MDCXII PONT VII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77478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46C11-0CD6-8A4B-B55D-A1346C89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Elementos multimedia en línea 3" descr="¿Quién fue CONSTANTINO y por qué cambió la HISTORIA del CRISTIANISMO? ✝ 𝐋𝐮𝐜𝐚𝐬 𝐌𝐚𝐠𝐧𝐢𝐧">
            <a:hlinkClick r:id="" action="ppaction://media"/>
            <a:extLst>
              <a:ext uri="{FF2B5EF4-FFF2-40B4-BE49-F238E27FC236}">
                <a16:creationId xmlns:a16="http://schemas.microsoft.com/office/drawing/2014/main" id="{9F5F1F7A-5C5F-6F4D-9597-005B55634C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8280" y="336479"/>
            <a:ext cx="10895440" cy="61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24E76-8818-7840-ABD2-EDD23E20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DOS PROBLEMAS A RESOLVER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F981F-07C2-BA44-AEF7-64FB7DE37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8000" dirty="0"/>
              <a:t>EL DONATISMO </a:t>
            </a:r>
          </a:p>
          <a:p>
            <a:r>
              <a:rPr lang="es-MX" sz="8000" dirty="0"/>
              <a:t>EL ARRIANISMO </a:t>
            </a:r>
          </a:p>
        </p:txBody>
      </p:sp>
    </p:spTree>
    <p:extLst>
      <p:ext uri="{BB962C8B-B14F-4D97-AF65-F5344CB8AC3E}">
        <p14:creationId xmlns:p14="http://schemas.microsoft.com/office/powerpoint/2010/main" val="259848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40B649-B384-2D4E-987E-7F66E035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solidFill>
                  <a:schemeClr val="tx2"/>
                </a:solidFill>
              </a:rPr>
              <a:t>2. LA EXPANSIÓN DEL CRISTIANISMO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80541-EB27-7E48-BCB1-4EC65BE9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4000" dirty="0">
                <a:solidFill>
                  <a:schemeClr val="tx2"/>
                </a:solidFill>
              </a:rPr>
              <a:t>TODOS LOS CAMINOS CONDUCENA A ROMA </a:t>
            </a:r>
          </a:p>
          <a:p>
            <a:pPr algn="ctr"/>
            <a:endParaRPr lang="es-MX" sz="4000" dirty="0">
              <a:solidFill>
                <a:schemeClr val="tx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4B374A-43A9-AD42-99CF-0603B73D0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2145" y="1066800"/>
            <a:ext cx="336613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9149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645</Words>
  <Application>Microsoft Macintosh PowerPoint</Application>
  <PresentationFormat>Panorámica</PresentationFormat>
  <Paragraphs>67</Paragraphs>
  <Slides>24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Avenir Next LT Pro</vt:lpstr>
      <vt:lpstr>AvenirNext LT Pro Medium</vt:lpstr>
      <vt:lpstr>BlockprintVTI</vt:lpstr>
      <vt:lpstr>SEGUNDA PARTE DE NICEA A CALCEDONIA </vt:lpstr>
      <vt:lpstr>1. EL PODER CIVIL Y LA IGLESIA: </vt:lpstr>
      <vt:lpstr>LA PERSECUCIÓN DE DIOCLECIANO</vt:lpstr>
      <vt:lpstr>Presentación de PowerPoint</vt:lpstr>
      <vt:lpstr>EL PANORAMA CAMBIA </vt:lpstr>
      <vt:lpstr>CONSTANTINO PONTIFEX MAXIMUS</vt:lpstr>
      <vt:lpstr>Presentación de PowerPoint</vt:lpstr>
      <vt:lpstr>DOS PROBLEMAS A RESOLVER </vt:lpstr>
      <vt:lpstr>2. LA EXPANSIÓN DEL CRISTIANISMO</vt:lpstr>
      <vt:lpstr>C A R A C T E R Í S T I C A S   P R I N C I P A L E S </vt:lpstr>
      <vt:lpstr>LA INTEGRACIÓN DEL PENSAMIENTO HELENÍSTICO </vt:lpstr>
      <vt:lpstr>ROMA Y EL IMPERIO PERSA </vt:lpstr>
      <vt:lpstr>3. SE TRASLADA LA CAPITAL DEL IMPERIO A ORIENTE</vt:lpstr>
      <vt:lpstr>NICOMEDIA Y BIZANCIO</vt:lpstr>
      <vt:lpstr>Presentación de PowerPoint</vt:lpstr>
      <vt:lpstr>Presentación de PowerPoint</vt:lpstr>
      <vt:lpstr>SE INICIA EL CAMINO DE LA SEPARACIÓN ENTRE ORIENTE Y OCCIDENTE. EL GRAN CISMA DEL 1054 </vt:lpstr>
      <vt:lpstr>LAS CONTROVERSIAS DOCTRINALES</vt:lpstr>
      <vt:lpstr>LOS CINCO PRINCIPALES DEBATES DE ESTOS SIGLOS</vt:lpstr>
      <vt:lpstr>Presentación de PowerPoint</vt:lpstr>
      <vt:lpstr>C U E S T I O N A R I O 1 </vt:lpstr>
      <vt:lpstr>CUESTIONARIO 1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SEGUNDA PARTE DE NICEA A CALCEDONIA </dc:title>
  <dc:creator>Claudio  Jiménez</dc:creator>
  <cp:lastModifiedBy>Claudio  Jiménez</cp:lastModifiedBy>
  <cp:revision>2</cp:revision>
  <dcterms:created xsi:type="dcterms:W3CDTF">2022-01-18T01:48:30Z</dcterms:created>
  <dcterms:modified xsi:type="dcterms:W3CDTF">2022-01-18T19:49:26Z</dcterms:modified>
</cp:coreProperties>
</file>