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66" r:id="rId3"/>
    <p:sldId id="259" r:id="rId4"/>
    <p:sldId id="260" r:id="rId5"/>
    <p:sldId id="264" r:id="rId6"/>
    <p:sldId id="265" r:id="rId7"/>
    <p:sldId id="258" r:id="rId8"/>
    <p:sldId id="262" r:id="rId9"/>
    <p:sldId id="263" r:id="rId10"/>
    <p:sldId id="273" r:id="rId11"/>
    <p:sldId id="257" r:id="rId12"/>
    <p:sldId id="270" r:id="rId13"/>
    <p:sldId id="272" r:id="rId14"/>
    <p:sldId id="261" r:id="rId15"/>
    <p:sldId id="267" r:id="rId16"/>
    <p:sldId id="268" r:id="rId17"/>
    <p:sldId id="269" r:id="rId18"/>
    <p:sldId id="271" r:id="rId1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31"/>
    <p:restoredTop sz="95126"/>
  </p:normalViewPr>
  <p:slideViewPr>
    <p:cSldViewPr snapToGrid="0" snapToObjects="1">
      <p:cViewPr varScale="1">
        <p:scale>
          <a:sx n="94" d="100"/>
          <a:sy n="94"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481A68-1C43-4CC8-8AD1-499BD9E9E39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DDD1F2F-E869-4DF8-B408-09AF8265FE02}">
      <dgm:prSet/>
      <dgm:spPr/>
      <dgm:t>
        <a:bodyPr/>
        <a:lstStyle/>
        <a:p>
          <a:r>
            <a:rPr lang="es-MX"/>
            <a:t>ESCUELA DE ANTIOQUÍA: ARISTOTÉLICA, INTERPRETACIÓN BÍBLICA LITERAL, ACENTÚA LA HUMANIDAD DE CRISTO. CULTURA GRIEGA, </a:t>
          </a:r>
          <a:endParaRPr lang="en-US"/>
        </a:p>
      </dgm:t>
    </dgm:pt>
    <dgm:pt modelId="{1575D176-6735-4033-9451-3350967CE6B1}" type="parTrans" cxnId="{9B544F30-F3FB-4530-BDA1-88CD1053D159}">
      <dgm:prSet/>
      <dgm:spPr/>
      <dgm:t>
        <a:bodyPr/>
        <a:lstStyle/>
        <a:p>
          <a:endParaRPr lang="en-US"/>
        </a:p>
      </dgm:t>
    </dgm:pt>
    <dgm:pt modelId="{99528E87-BD8B-4803-A617-C5888C09E406}" type="sibTrans" cxnId="{9B544F30-F3FB-4530-BDA1-88CD1053D159}">
      <dgm:prSet/>
      <dgm:spPr/>
      <dgm:t>
        <a:bodyPr/>
        <a:lstStyle/>
        <a:p>
          <a:endParaRPr lang="en-US"/>
        </a:p>
      </dgm:t>
    </dgm:pt>
    <dgm:pt modelId="{65A82817-4B87-4DF8-B91F-B87368138837}">
      <dgm:prSet/>
      <dgm:spPr/>
      <dgm:t>
        <a:bodyPr/>
        <a:lstStyle/>
        <a:p>
          <a:r>
            <a:rPr lang="es-MX"/>
            <a:t>ESCUELA DE ALEJANDRÍA: PLATÓNICA, INTERPRETACIÓN BÍBLICA ALEGÓRICA, CULTURA GRIEGA Y LATINA. </a:t>
          </a:r>
          <a:endParaRPr lang="en-US"/>
        </a:p>
      </dgm:t>
    </dgm:pt>
    <dgm:pt modelId="{3D480281-BBFE-4468-89F3-856C3BE27307}" type="parTrans" cxnId="{AE109129-9CBF-4016-A94A-73C8A4F9B02B}">
      <dgm:prSet/>
      <dgm:spPr/>
      <dgm:t>
        <a:bodyPr/>
        <a:lstStyle/>
        <a:p>
          <a:endParaRPr lang="en-US"/>
        </a:p>
      </dgm:t>
    </dgm:pt>
    <dgm:pt modelId="{F9CD4A60-ED75-4532-9CB0-A52554B973AA}" type="sibTrans" cxnId="{AE109129-9CBF-4016-A94A-73C8A4F9B02B}">
      <dgm:prSet/>
      <dgm:spPr/>
      <dgm:t>
        <a:bodyPr/>
        <a:lstStyle/>
        <a:p>
          <a:endParaRPr lang="en-US"/>
        </a:p>
      </dgm:t>
    </dgm:pt>
    <dgm:pt modelId="{A44BC6DD-56F6-7447-B629-7A5F0D305033}" type="pres">
      <dgm:prSet presAssocID="{2C481A68-1C43-4CC8-8AD1-499BD9E9E393}" presName="linear" presStyleCnt="0">
        <dgm:presLayoutVars>
          <dgm:animLvl val="lvl"/>
          <dgm:resizeHandles val="exact"/>
        </dgm:presLayoutVars>
      </dgm:prSet>
      <dgm:spPr/>
    </dgm:pt>
    <dgm:pt modelId="{005B7156-E225-5647-8209-3FF0E6D425EF}" type="pres">
      <dgm:prSet presAssocID="{EDDD1F2F-E869-4DF8-B408-09AF8265FE02}" presName="parentText" presStyleLbl="node1" presStyleIdx="0" presStyleCnt="2">
        <dgm:presLayoutVars>
          <dgm:chMax val="0"/>
          <dgm:bulletEnabled val="1"/>
        </dgm:presLayoutVars>
      </dgm:prSet>
      <dgm:spPr/>
    </dgm:pt>
    <dgm:pt modelId="{5886C9EC-B656-CD45-858C-3A85FCE539C1}" type="pres">
      <dgm:prSet presAssocID="{99528E87-BD8B-4803-A617-C5888C09E406}" presName="spacer" presStyleCnt="0"/>
      <dgm:spPr/>
    </dgm:pt>
    <dgm:pt modelId="{D8EB0A20-C310-6D4E-BB42-69DAFD827081}" type="pres">
      <dgm:prSet presAssocID="{65A82817-4B87-4DF8-B91F-B87368138837}" presName="parentText" presStyleLbl="node1" presStyleIdx="1" presStyleCnt="2">
        <dgm:presLayoutVars>
          <dgm:chMax val="0"/>
          <dgm:bulletEnabled val="1"/>
        </dgm:presLayoutVars>
      </dgm:prSet>
      <dgm:spPr/>
    </dgm:pt>
  </dgm:ptLst>
  <dgm:cxnLst>
    <dgm:cxn modelId="{79D20A18-544B-2A46-840B-92CF8B951E29}" type="presOf" srcId="{EDDD1F2F-E869-4DF8-B408-09AF8265FE02}" destId="{005B7156-E225-5647-8209-3FF0E6D425EF}" srcOrd="0" destOrd="0" presId="urn:microsoft.com/office/officeart/2005/8/layout/vList2"/>
    <dgm:cxn modelId="{D5091A28-313E-E047-AE87-1814ECE9F83A}" type="presOf" srcId="{2C481A68-1C43-4CC8-8AD1-499BD9E9E393}" destId="{A44BC6DD-56F6-7447-B629-7A5F0D305033}" srcOrd="0" destOrd="0" presId="urn:microsoft.com/office/officeart/2005/8/layout/vList2"/>
    <dgm:cxn modelId="{AE109129-9CBF-4016-A94A-73C8A4F9B02B}" srcId="{2C481A68-1C43-4CC8-8AD1-499BD9E9E393}" destId="{65A82817-4B87-4DF8-B91F-B87368138837}" srcOrd="1" destOrd="0" parTransId="{3D480281-BBFE-4468-89F3-856C3BE27307}" sibTransId="{F9CD4A60-ED75-4532-9CB0-A52554B973AA}"/>
    <dgm:cxn modelId="{9B544F30-F3FB-4530-BDA1-88CD1053D159}" srcId="{2C481A68-1C43-4CC8-8AD1-499BD9E9E393}" destId="{EDDD1F2F-E869-4DF8-B408-09AF8265FE02}" srcOrd="0" destOrd="0" parTransId="{1575D176-6735-4033-9451-3350967CE6B1}" sibTransId="{99528E87-BD8B-4803-A617-C5888C09E406}"/>
    <dgm:cxn modelId="{0071C773-ADB4-AE48-8DD4-5CEC506E0A58}" type="presOf" srcId="{65A82817-4B87-4DF8-B91F-B87368138837}" destId="{D8EB0A20-C310-6D4E-BB42-69DAFD827081}" srcOrd="0" destOrd="0" presId="urn:microsoft.com/office/officeart/2005/8/layout/vList2"/>
    <dgm:cxn modelId="{6F58C64F-3E59-0B48-AAD6-B0D5F33CD61F}" type="presParOf" srcId="{A44BC6DD-56F6-7447-B629-7A5F0D305033}" destId="{005B7156-E225-5647-8209-3FF0E6D425EF}" srcOrd="0" destOrd="0" presId="urn:microsoft.com/office/officeart/2005/8/layout/vList2"/>
    <dgm:cxn modelId="{28BD6586-39A6-8F4B-8AE0-20DBF3DBC72B}" type="presParOf" srcId="{A44BC6DD-56F6-7447-B629-7A5F0D305033}" destId="{5886C9EC-B656-CD45-858C-3A85FCE539C1}" srcOrd="1" destOrd="0" presId="urn:microsoft.com/office/officeart/2005/8/layout/vList2"/>
    <dgm:cxn modelId="{5629D6DA-DA0A-DB43-B98C-DC7E27C415DF}" type="presParOf" srcId="{A44BC6DD-56F6-7447-B629-7A5F0D305033}" destId="{D8EB0A20-C310-6D4E-BB42-69DAFD82708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FD7D35-D0E9-4A20-8F08-2999544F0F0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48CA6CC-BC5E-4A4D-BB46-DCBB7AD0D462}">
      <dgm:prSet/>
      <dgm:spPr/>
      <dgm:t>
        <a:bodyPr/>
        <a:lstStyle/>
        <a:p>
          <a:pPr algn="ctr"/>
          <a:r>
            <a:rPr lang="es-MX"/>
            <a:t>LA TESIS ARRIANA ES DE CORTE RACIONALISTA FILOSÓFICA: </a:t>
          </a:r>
          <a:endParaRPr lang="en-US"/>
        </a:p>
      </dgm:t>
    </dgm:pt>
    <dgm:pt modelId="{37662A35-41B6-4F59-AF5B-E4A7F5C6E766}" type="parTrans" cxnId="{F4223C2A-B88D-42FC-8666-A2E16B220E41}">
      <dgm:prSet/>
      <dgm:spPr/>
      <dgm:t>
        <a:bodyPr/>
        <a:lstStyle/>
        <a:p>
          <a:pPr algn="ctr"/>
          <a:endParaRPr lang="en-US"/>
        </a:p>
      </dgm:t>
    </dgm:pt>
    <dgm:pt modelId="{862DC039-C624-43B9-86E2-AB7E3D099217}" type="sibTrans" cxnId="{F4223C2A-B88D-42FC-8666-A2E16B220E41}">
      <dgm:prSet/>
      <dgm:spPr/>
      <dgm:t>
        <a:bodyPr/>
        <a:lstStyle/>
        <a:p>
          <a:pPr algn="ctr"/>
          <a:endParaRPr lang="en-US"/>
        </a:p>
      </dgm:t>
    </dgm:pt>
    <dgm:pt modelId="{643D910A-E9B7-48E5-BB8F-20E6B43AEE98}">
      <dgm:prSet/>
      <dgm:spPr/>
      <dgm:t>
        <a:bodyPr/>
        <a:lstStyle/>
        <a:p>
          <a:pPr algn="ctr"/>
          <a:r>
            <a:rPr lang="es-MX"/>
            <a:t>EL VERBO COMENZÓ A EXISTIR</a:t>
          </a:r>
          <a:endParaRPr lang="en-US"/>
        </a:p>
      </dgm:t>
    </dgm:pt>
    <dgm:pt modelId="{F71B783C-9771-40FC-9C10-9C2C6EFB2810}" type="parTrans" cxnId="{30C8CF98-2FCD-46AB-8C18-9AC264B944A6}">
      <dgm:prSet/>
      <dgm:spPr/>
      <dgm:t>
        <a:bodyPr/>
        <a:lstStyle/>
        <a:p>
          <a:pPr algn="ctr"/>
          <a:endParaRPr lang="en-US"/>
        </a:p>
      </dgm:t>
    </dgm:pt>
    <dgm:pt modelId="{BAA98A10-D37B-4836-846B-D5A8B1511E8B}" type="sibTrans" cxnId="{30C8CF98-2FCD-46AB-8C18-9AC264B944A6}">
      <dgm:prSet/>
      <dgm:spPr/>
      <dgm:t>
        <a:bodyPr/>
        <a:lstStyle/>
        <a:p>
          <a:pPr algn="ctr"/>
          <a:endParaRPr lang="en-US"/>
        </a:p>
      </dgm:t>
    </dgm:pt>
    <dgm:pt modelId="{4E52E06E-E30B-4246-A53E-276C7A30E4B2}">
      <dgm:prSet/>
      <dgm:spPr/>
      <dgm:t>
        <a:bodyPr/>
        <a:lstStyle/>
        <a:p>
          <a:pPr algn="ctr"/>
          <a:r>
            <a:rPr lang="es-MX"/>
            <a:t>EL VERBO NO ES DE LA SUSTANCIA DEL PADRE</a:t>
          </a:r>
          <a:endParaRPr lang="en-US"/>
        </a:p>
      </dgm:t>
    </dgm:pt>
    <dgm:pt modelId="{842B9DF5-2507-4BEB-9C85-DC1A9157A078}" type="parTrans" cxnId="{BE36D9CC-DB5C-431A-BE9A-47B9EACE1F55}">
      <dgm:prSet/>
      <dgm:spPr/>
      <dgm:t>
        <a:bodyPr/>
        <a:lstStyle/>
        <a:p>
          <a:pPr algn="ctr"/>
          <a:endParaRPr lang="en-US"/>
        </a:p>
      </dgm:t>
    </dgm:pt>
    <dgm:pt modelId="{91C4B676-98B5-424D-888C-4F5212297EAA}" type="sibTrans" cxnId="{BE36D9CC-DB5C-431A-BE9A-47B9EACE1F55}">
      <dgm:prSet/>
      <dgm:spPr/>
      <dgm:t>
        <a:bodyPr/>
        <a:lstStyle/>
        <a:p>
          <a:pPr algn="ctr"/>
          <a:endParaRPr lang="en-US"/>
        </a:p>
      </dgm:t>
    </dgm:pt>
    <dgm:pt modelId="{51316C96-2F51-4038-910F-6F72DCEF62B6}">
      <dgm:prSet/>
      <dgm:spPr/>
      <dgm:t>
        <a:bodyPr/>
        <a:lstStyle/>
        <a:p>
          <a:pPr algn="ctr"/>
          <a:r>
            <a:rPr lang="es-MX"/>
            <a:t>HA SIDO CREADO ANTES DEL TIEMPO POR EL PADRE</a:t>
          </a:r>
          <a:endParaRPr lang="en-US"/>
        </a:p>
      </dgm:t>
    </dgm:pt>
    <dgm:pt modelId="{E97497D4-169C-4BC7-A9F4-A31EFCF6C0B2}" type="parTrans" cxnId="{36462EC0-81E6-4170-B196-9ACEC507A442}">
      <dgm:prSet/>
      <dgm:spPr/>
      <dgm:t>
        <a:bodyPr/>
        <a:lstStyle/>
        <a:p>
          <a:pPr algn="ctr"/>
          <a:endParaRPr lang="en-US"/>
        </a:p>
      </dgm:t>
    </dgm:pt>
    <dgm:pt modelId="{A4328510-50C0-4064-85A6-833A8F1E1D41}" type="sibTrans" cxnId="{36462EC0-81E6-4170-B196-9ACEC507A442}">
      <dgm:prSet/>
      <dgm:spPr/>
      <dgm:t>
        <a:bodyPr/>
        <a:lstStyle/>
        <a:p>
          <a:pPr algn="ctr"/>
          <a:endParaRPr lang="en-US"/>
        </a:p>
      </dgm:t>
    </dgm:pt>
    <dgm:pt modelId="{B658AF01-243C-4E97-8D02-29468C9BC6F1}">
      <dgm:prSet/>
      <dgm:spPr/>
      <dgm:t>
        <a:bodyPr/>
        <a:lstStyle/>
        <a:p>
          <a:pPr algn="ctr"/>
          <a:r>
            <a:rPr lang="es-MX"/>
            <a:t>LA VOLUNTAD DEL VERBO TIENE VOLUNTAD PARA EL BIEN Y EL MAL. </a:t>
          </a:r>
          <a:endParaRPr lang="en-US"/>
        </a:p>
      </dgm:t>
    </dgm:pt>
    <dgm:pt modelId="{3B1A2245-8C27-44F8-994C-40B9BE0802D2}" type="parTrans" cxnId="{9DAAED67-09D4-443C-BC9C-6DAE920B4925}">
      <dgm:prSet/>
      <dgm:spPr/>
      <dgm:t>
        <a:bodyPr/>
        <a:lstStyle/>
        <a:p>
          <a:pPr algn="ctr"/>
          <a:endParaRPr lang="en-US"/>
        </a:p>
      </dgm:t>
    </dgm:pt>
    <dgm:pt modelId="{F816E109-6F38-4584-B2C5-19264180E13D}" type="sibTrans" cxnId="{9DAAED67-09D4-443C-BC9C-6DAE920B4925}">
      <dgm:prSet/>
      <dgm:spPr/>
      <dgm:t>
        <a:bodyPr/>
        <a:lstStyle/>
        <a:p>
          <a:pPr algn="ctr"/>
          <a:endParaRPr lang="en-US"/>
        </a:p>
      </dgm:t>
    </dgm:pt>
    <dgm:pt modelId="{F9A7E686-6C18-4029-8B71-DDFC9409DA5F}">
      <dgm:prSet/>
      <dgm:spPr/>
      <dgm:t>
        <a:bodyPr/>
        <a:lstStyle/>
        <a:p>
          <a:pPr algn="ctr"/>
          <a:r>
            <a:rPr lang="es-MX"/>
            <a:t>PRIMOGÉNITO DE LAS CREATURAS, EL MAS IMPORTANTE DE LA CREACIÓN A QUIEN LE PODEMOS ATRIBUIR LA DIVINIDAD PERO DISTINTA Y MENOR A LA DEL PADRE. </a:t>
          </a:r>
          <a:endParaRPr lang="en-US"/>
        </a:p>
      </dgm:t>
    </dgm:pt>
    <dgm:pt modelId="{22CB39E1-5F83-4115-B326-50B6790A97AB}" type="parTrans" cxnId="{A4FEF545-C5A6-45DD-95A2-6A3839260393}">
      <dgm:prSet/>
      <dgm:spPr/>
      <dgm:t>
        <a:bodyPr/>
        <a:lstStyle/>
        <a:p>
          <a:pPr algn="ctr"/>
          <a:endParaRPr lang="en-US"/>
        </a:p>
      </dgm:t>
    </dgm:pt>
    <dgm:pt modelId="{459B77D8-2D21-4A27-A3A1-D0F3B8A206F3}" type="sibTrans" cxnId="{A4FEF545-C5A6-45DD-95A2-6A3839260393}">
      <dgm:prSet/>
      <dgm:spPr/>
      <dgm:t>
        <a:bodyPr/>
        <a:lstStyle/>
        <a:p>
          <a:pPr algn="ctr"/>
          <a:endParaRPr lang="en-US"/>
        </a:p>
      </dgm:t>
    </dgm:pt>
    <dgm:pt modelId="{21B9D264-72EB-4928-A237-EFB7401BC0AF}">
      <dgm:prSet/>
      <dgm:spPr/>
      <dgm:t>
        <a:bodyPr/>
        <a:lstStyle/>
        <a:p>
          <a:pPr algn="ctr"/>
          <a:r>
            <a:rPr lang="es-MX"/>
            <a:t>EL VERBO ES INTERMEDIARIO ENTRE DIOS (ÚNICO DE LA MONARQUÍA DIVINA) Y LA CREACIÓN, UNA ESPECIE DE DEMIURGO. </a:t>
          </a:r>
          <a:endParaRPr lang="en-US"/>
        </a:p>
      </dgm:t>
    </dgm:pt>
    <dgm:pt modelId="{5B05DE57-E450-4DAE-BCB4-3EC3F1E1700A}" type="parTrans" cxnId="{F93123C8-8F89-4ED1-854C-D7A9EF6BB1C1}">
      <dgm:prSet/>
      <dgm:spPr/>
      <dgm:t>
        <a:bodyPr/>
        <a:lstStyle/>
        <a:p>
          <a:pPr algn="ctr"/>
          <a:endParaRPr lang="en-US"/>
        </a:p>
      </dgm:t>
    </dgm:pt>
    <dgm:pt modelId="{E87A851E-82BC-4576-B4CF-08075412FE97}" type="sibTrans" cxnId="{F93123C8-8F89-4ED1-854C-D7A9EF6BB1C1}">
      <dgm:prSet/>
      <dgm:spPr/>
      <dgm:t>
        <a:bodyPr/>
        <a:lstStyle/>
        <a:p>
          <a:pPr algn="ctr"/>
          <a:endParaRPr lang="en-US"/>
        </a:p>
      </dgm:t>
    </dgm:pt>
    <dgm:pt modelId="{68188539-B4CF-D940-BF4B-278A03B29334}" type="pres">
      <dgm:prSet presAssocID="{A8FD7D35-D0E9-4A20-8F08-2999544F0F05}" presName="linear" presStyleCnt="0">
        <dgm:presLayoutVars>
          <dgm:animLvl val="lvl"/>
          <dgm:resizeHandles val="exact"/>
        </dgm:presLayoutVars>
      </dgm:prSet>
      <dgm:spPr/>
    </dgm:pt>
    <dgm:pt modelId="{A3E459CD-D552-794C-BDB3-065C07636E2D}" type="pres">
      <dgm:prSet presAssocID="{A48CA6CC-BC5E-4A4D-BB46-DCBB7AD0D462}" presName="parentText" presStyleLbl="node1" presStyleIdx="0" presStyleCnt="7">
        <dgm:presLayoutVars>
          <dgm:chMax val="0"/>
          <dgm:bulletEnabled val="1"/>
        </dgm:presLayoutVars>
      </dgm:prSet>
      <dgm:spPr/>
    </dgm:pt>
    <dgm:pt modelId="{73BB2027-F34E-674F-B5DF-8FE93CB35375}" type="pres">
      <dgm:prSet presAssocID="{862DC039-C624-43B9-86E2-AB7E3D099217}" presName="spacer" presStyleCnt="0"/>
      <dgm:spPr/>
    </dgm:pt>
    <dgm:pt modelId="{E1BA06AA-13B1-F24D-8152-2C87F71879ED}" type="pres">
      <dgm:prSet presAssocID="{643D910A-E9B7-48E5-BB8F-20E6B43AEE98}" presName="parentText" presStyleLbl="node1" presStyleIdx="1" presStyleCnt="7">
        <dgm:presLayoutVars>
          <dgm:chMax val="0"/>
          <dgm:bulletEnabled val="1"/>
        </dgm:presLayoutVars>
      </dgm:prSet>
      <dgm:spPr/>
    </dgm:pt>
    <dgm:pt modelId="{957633B0-0FB0-E143-AD5E-879D442EF642}" type="pres">
      <dgm:prSet presAssocID="{BAA98A10-D37B-4836-846B-D5A8B1511E8B}" presName="spacer" presStyleCnt="0"/>
      <dgm:spPr/>
    </dgm:pt>
    <dgm:pt modelId="{E0127ADB-E45C-BF4D-B2FD-CF80E933427B}" type="pres">
      <dgm:prSet presAssocID="{4E52E06E-E30B-4246-A53E-276C7A30E4B2}" presName="parentText" presStyleLbl="node1" presStyleIdx="2" presStyleCnt="7">
        <dgm:presLayoutVars>
          <dgm:chMax val="0"/>
          <dgm:bulletEnabled val="1"/>
        </dgm:presLayoutVars>
      </dgm:prSet>
      <dgm:spPr/>
    </dgm:pt>
    <dgm:pt modelId="{F4139353-E611-4045-AE77-011B365D0A6B}" type="pres">
      <dgm:prSet presAssocID="{91C4B676-98B5-424D-888C-4F5212297EAA}" presName="spacer" presStyleCnt="0"/>
      <dgm:spPr/>
    </dgm:pt>
    <dgm:pt modelId="{869F7481-C998-9F42-983C-CC1D275A1090}" type="pres">
      <dgm:prSet presAssocID="{51316C96-2F51-4038-910F-6F72DCEF62B6}" presName="parentText" presStyleLbl="node1" presStyleIdx="3" presStyleCnt="7">
        <dgm:presLayoutVars>
          <dgm:chMax val="0"/>
          <dgm:bulletEnabled val="1"/>
        </dgm:presLayoutVars>
      </dgm:prSet>
      <dgm:spPr/>
    </dgm:pt>
    <dgm:pt modelId="{2D738ACC-A373-8A4A-8BB5-DFB8F239E6DA}" type="pres">
      <dgm:prSet presAssocID="{A4328510-50C0-4064-85A6-833A8F1E1D41}" presName="spacer" presStyleCnt="0"/>
      <dgm:spPr/>
    </dgm:pt>
    <dgm:pt modelId="{0E1A3F97-EFAB-B243-BFFE-1CA854F58834}" type="pres">
      <dgm:prSet presAssocID="{B658AF01-243C-4E97-8D02-29468C9BC6F1}" presName="parentText" presStyleLbl="node1" presStyleIdx="4" presStyleCnt="7">
        <dgm:presLayoutVars>
          <dgm:chMax val="0"/>
          <dgm:bulletEnabled val="1"/>
        </dgm:presLayoutVars>
      </dgm:prSet>
      <dgm:spPr/>
    </dgm:pt>
    <dgm:pt modelId="{0B7AEEC6-563D-394E-A4A6-BB9DBCA5FA09}" type="pres">
      <dgm:prSet presAssocID="{F816E109-6F38-4584-B2C5-19264180E13D}" presName="spacer" presStyleCnt="0"/>
      <dgm:spPr/>
    </dgm:pt>
    <dgm:pt modelId="{50AA4C9E-CF1F-EA48-9272-025B512EE2E4}" type="pres">
      <dgm:prSet presAssocID="{F9A7E686-6C18-4029-8B71-DDFC9409DA5F}" presName="parentText" presStyleLbl="node1" presStyleIdx="5" presStyleCnt="7">
        <dgm:presLayoutVars>
          <dgm:chMax val="0"/>
          <dgm:bulletEnabled val="1"/>
        </dgm:presLayoutVars>
      </dgm:prSet>
      <dgm:spPr/>
    </dgm:pt>
    <dgm:pt modelId="{E435F557-65FF-5C43-B898-02D6FBC099C2}" type="pres">
      <dgm:prSet presAssocID="{459B77D8-2D21-4A27-A3A1-D0F3B8A206F3}" presName="spacer" presStyleCnt="0"/>
      <dgm:spPr/>
    </dgm:pt>
    <dgm:pt modelId="{4B5FB181-E0A2-E949-8F7B-B3D900C39752}" type="pres">
      <dgm:prSet presAssocID="{21B9D264-72EB-4928-A237-EFB7401BC0AF}" presName="parentText" presStyleLbl="node1" presStyleIdx="6" presStyleCnt="7">
        <dgm:presLayoutVars>
          <dgm:chMax val="0"/>
          <dgm:bulletEnabled val="1"/>
        </dgm:presLayoutVars>
      </dgm:prSet>
      <dgm:spPr/>
    </dgm:pt>
  </dgm:ptLst>
  <dgm:cxnLst>
    <dgm:cxn modelId="{300A1506-2CE0-FD4A-B81F-808DC743D4EC}" type="presOf" srcId="{643D910A-E9B7-48E5-BB8F-20E6B43AEE98}" destId="{E1BA06AA-13B1-F24D-8152-2C87F71879ED}" srcOrd="0" destOrd="0" presId="urn:microsoft.com/office/officeart/2005/8/layout/vList2"/>
    <dgm:cxn modelId="{7E435B0B-E720-F04C-9B8A-31592C543E55}" type="presOf" srcId="{21B9D264-72EB-4928-A237-EFB7401BC0AF}" destId="{4B5FB181-E0A2-E949-8F7B-B3D900C39752}" srcOrd="0" destOrd="0" presId="urn:microsoft.com/office/officeart/2005/8/layout/vList2"/>
    <dgm:cxn modelId="{7A49381C-310E-8D46-8B90-F210261FF024}" type="presOf" srcId="{51316C96-2F51-4038-910F-6F72DCEF62B6}" destId="{869F7481-C998-9F42-983C-CC1D275A1090}" srcOrd="0" destOrd="0" presId="urn:microsoft.com/office/officeart/2005/8/layout/vList2"/>
    <dgm:cxn modelId="{F4223C2A-B88D-42FC-8666-A2E16B220E41}" srcId="{A8FD7D35-D0E9-4A20-8F08-2999544F0F05}" destId="{A48CA6CC-BC5E-4A4D-BB46-DCBB7AD0D462}" srcOrd="0" destOrd="0" parTransId="{37662A35-41B6-4F59-AF5B-E4A7F5C6E766}" sibTransId="{862DC039-C624-43B9-86E2-AB7E3D099217}"/>
    <dgm:cxn modelId="{A4FEF545-C5A6-45DD-95A2-6A3839260393}" srcId="{A8FD7D35-D0E9-4A20-8F08-2999544F0F05}" destId="{F9A7E686-6C18-4029-8B71-DDFC9409DA5F}" srcOrd="5" destOrd="0" parTransId="{22CB39E1-5F83-4115-B326-50B6790A97AB}" sibTransId="{459B77D8-2D21-4A27-A3A1-D0F3B8A206F3}"/>
    <dgm:cxn modelId="{0BE11B4D-76A7-034B-BB0A-5109C944A8B3}" type="presOf" srcId="{B658AF01-243C-4E97-8D02-29468C9BC6F1}" destId="{0E1A3F97-EFAB-B243-BFFE-1CA854F58834}" srcOrd="0" destOrd="0" presId="urn:microsoft.com/office/officeart/2005/8/layout/vList2"/>
    <dgm:cxn modelId="{9DAAED67-09D4-443C-BC9C-6DAE920B4925}" srcId="{A8FD7D35-D0E9-4A20-8F08-2999544F0F05}" destId="{B658AF01-243C-4E97-8D02-29468C9BC6F1}" srcOrd="4" destOrd="0" parTransId="{3B1A2245-8C27-44F8-994C-40B9BE0802D2}" sibTransId="{F816E109-6F38-4584-B2C5-19264180E13D}"/>
    <dgm:cxn modelId="{E75CBA74-4D5E-0B4F-BE56-872805F94A95}" type="presOf" srcId="{A8FD7D35-D0E9-4A20-8F08-2999544F0F05}" destId="{68188539-B4CF-D940-BF4B-278A03B29334}" srcOrd="0" destOrd="0" presId="urn:microsoft.com/office/officeart/2005/8/layout/vList2"/>
    <dgm:cxn modelId="{C5370A82-2143-6843-8986-865B5BB272F7}" type="presOf" srcId="{A48CA6CC-BC5E-4A4D-BB46-DCBB7AD0D462}" destId="{A3E459CD-D552-794C-BDB3-065C07636E2D}" srcOrd="0" destOrd="0" presId="urn:microsoft.com/office/officeart/2005/8/layout/vList2"/>
    <dgm:cxn modelId="{FFEEED8A-5C42-0541-8AF2-E139FE323DF3}" type="presOf" srcId="{4E52E06E-E30B-4246-A53E-276C7A30E4B2}" destId="{E0127ADB-E45C-BF4D-B2FD-CF80E933427B}" srcOrd="0" destOrd="0" presId="urn:microsoft.com/office/officeart/2005/8/layout/vList2"/>
    <dgm:cxn modelId="{30C8CF98-2FCD-46AB-8C18-9AC264B944A6}" srcId="{A8FD7D35-D0E9-4A20-8F08-2999544F0F05}" destId="{643D910A-E9B7-48E5-BB8F-20E6B43AEE98}" srcOrd="1" destOrd="0" parTransId="{F71B783C-9771-40FC-9C10-9C2C6EFB2810}" sibTransId="{BAA98A10-D37B-4836-846B-D5A8B1511E8B}"/>
    <dgm:cxn modelId="{36462EC0-81E6-4170-B196-9ACEC507A442}" srcId="{A8FD7D35-D0E9-4A20-8F08-2999544F0F05}" destId="{51316C96-2F51-4038-910F-6F72DCEF62B6}" srcOrd="3" destOrd="0" parTransId="{E97497D4-169C-4BC7-A9F4-A31EFCF6C0B2}" sibTransId="{A4328510-50C0-4064-85A6-833A8F1E1D41}"/>
    <dgm:cxn modelId="{F93123C8-8F89-4ED1-854C-D7A9EF6BB1C1}" srcId="{A8FD7D35-D0E9-4A20-8F08-2999544F0F05}" destId="{21B9D264-72EB-4928-A237-EFB7401BC0AF}" srcOrd="6" destOrd="0" parTransId="{5B05DE57-E450-4DAE-BCB4-3EC3F1E1700A}" sibTransId="{E87A851E-82BC-4576-B4CF-08075412FE97}"/>
    <dgm:cxn modelId="{BE36D9CC-DB5C-431A-BE9A-47B9EACE1F55}" srcId="{A8FD7D35-D0E9-4A20-8F08-2999544F0F05}" destId="{4E52E06E-E30B-4246-A53E-276C7A30E4B2}" srcOrd="2" destOrd="0" parTransId="{842B9DF5-2507-4BEB-9C85-DC1A9157A078}" sibTransId="{91C4B676-98B5-424D-888C-4F5212297EAA}"/>
    <dgm:cxn modelId="{C142E6F7-06B8-1441-872F-858E4B36D615}" type="presOf" srcId="{F9A7E686-6C18-4029-8B71-DDFC9409DA5F}" destId="{50AA4C9E-CF1F-EA48-9272-025B512EE2E4}" srcOrd="0" destOrd="0" presId="urn:microsoft.com/office/officeart/2005/8/layout/vList2"/>
    <dgm:cxn modelId="{3C0DF18D-E31B-1A43-ABFD-95D6C62535D1}" type="presParOf" srcId="{68188539-B4CF-D940-BF4B-278A03B29334}" destId="{A3E459CD-D552-794C-BDB3-065C07636E2D}" srcOrd="0" destOrd="0" presId="urn:microsoft.com/office/officeart/2005/8/layout/vList2"/>
    <dgm:cxn modelId="{F32C0A3C-B8CA-3C45-9358-F009727E84FF}" type="presParOf" srcId="{68188539-B4CF-D940-BF4B-278A03B29334}" destId="{73BB2027-F34E-674F-B5DF-8FE93CB35375}" srcOrd="1" destOrd="0" presId="urn:microsoft.com/office/officeart/2005/8/layout/vList2"/>
    <dgm:cxn modelId="{4CC0C73A-BA51-1C4B-B848-D6184F609022}" type="presParOf" srcId="{68188539-B4CF-D940-BF4B-278A03B29334}" destId="{E1BA06AA-13B1-F24D-8152-2C87F71879ED}" srcOrd="2" destOrd="0" presId="urn:microsoft.com/office/officeart/2005/8/layout/vList2"/>
    <dgm:cxn modelId="{1D1152D1-B7DB-6848-B3A1-8A6B52629662}" type="presParOf" srcId="{68188539-B4CF-D940-BF4B-278A03B29334}" destId="{957633B0-0FB0-E143-AD5E-879D442EF642}" srcOrd="3" destOrd="0" presId="urn:microsoft.com/office/officeart/2005/8/layout/vList2"/>
    <dgm:cxn modelId="{05242D90-DD2B-E845-9129-518DD24F7AA2}" type="presParOf" srcId="{68188539-B4CF-D940-BF4B-278A03B29334}" destId="{E0127ADB-E45C-BF4D-B2FD-CF80E933427B}" srcOrd="4" destOrd="0" presId="urn:microsoft.com/office/officeart/2005/8/layout/vList2"/>
    <dgm:cxn modelId="{77D5011C-7E3D-EE45-AA99-6F2FFACEC56A}" type="presParOf" srcId="{68188539-B4CF-D940-BF4B-278A03B29334}" destId="{F4139353-E611-4045-AE77-011B365D0A6B}" srcOrd="5" destOrd="0" presId="urn:microsoft.com/office/officeart/2005/8/layout/vList2"/>
    <dgm:cxn modelId="{0B18A961-38D3-6D41-B0EA-B160FB239A3D}" type="presParOf" srcId="{68188539-B4CF-D940-BF4B-278A03B29334}" destId="{869F7481-C998-9F42-983C-CC1D275A1090}" srcOrd="6" destOrd="0" presId="urn:microsoft.com/office/officeart/2005/8/layout/vList2"/>
    <dgm:cxn modelId="{054B1969-71ED-8549-A3FE-F3749C2D0059}" type="presParOf" srcId="{68188539-B4CF-D940-BF4B-278A03B29334}" destId="{2D738ACC-A373-8A4A-8BB5-DFB8F239E6DA}" srcOrd="7" destOrd="0" presId="urn:microsoft.com/office/officeart/2005/8/layout/vList2"/>
    <dgm:cxn modelId="{6E16421A-0BB4-AC47-8648-38F8D63197B7}" type="presParOf" srcId="{68188539-B4CF-D940-BF4B-278A03B29334}" destId="{0E1A3F97-EFAB-B243-BFFE-1CA854F58834}" srcOrd="8" destOrd="0" presId="urn:microsoft.com/office/officeart/2005/8/layout/vList2"/>
    <dgm:cxn modelId="{9C24E5F1-6AF0-1B4F-A69D-C446021ED59D}" type="presParOf" srcId="{68188539-B4CF-D940-BF4B-278A03B29334}" destId="{0B7AEEC6-563D-394E-A4A6-BB9DBCA5FA09}" srcOrd="9" destOrd="0" presId="urn:microsoft.com/office/officeart/2005/8/layout/vList2"/>
    <dgm:cxn modelId="{68995B7C-4758-E141-B6CA-65649C72ACFE}" type="presParOf" srcId="{68188539-B4CF-D940-BF4B-278A03B29334}" destId="{50AA4C9E-CF1F-EA48-9272-025B512EE2E4}" srcOrd="10" destOrd="0" presId="urn:microsoft.com/office/officeart/2005/8/layout/vList2"/>
    <dgm:cxn modelId="{219883F5-6FA6-8040-97DB-5288D31AB542}" type="presParOf" srcId="{68188539-B4CF-D940-BF4B-278A03B29334}" destId="{E435F557-65FF-5C43-B898-02D6FBC099C2}" srcOrd="11" destOrd="0" presId="urn:microsoft.com/office/officeart/2005/8/layout/vList2"/>
    <dgm:cxn modelId="{F004083B-12DC-C24A-950C-D31237FC169C}" type="presParOf" srcId="{68188539-B4CF-D940-BF4B-278A03B29334}" destId="{4B5FB181-E0A2-E949-8F7B-B3D900C3975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EA6BDF-1ADA-47FF-9175-960B8E18BF0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C09DDE5-CF8A-498C-861F-FB3879F3DA19}">
      <dgm:prSet/>
      <dgm:spPr/>
      <dgm:t>
        <a:bodyPr/>
        <a:lstStyle/>
        <a:p>
          <a:r>
            <a:rPr lang="es-MX" b="1"/>
            <a:t>noviembre 337; residencia en Tréveris; </a:t>
          </a:r>
          <a:endParaRPr lang="en-US"/>
        </a:p>
      </dgm:t>
    </dgm:pt>
    <dgm:pt modelId="{83EF188E-3A54-4CC2-B862-0578CEB69131}" type="parTrans" cxnId="{183D09A1-D1B8-4D28-97F9-4C707F44E4DA}">
      <dgm:prSet/>
      <dgm:spPr/>
      <dgm:t>
        <a:bodyPr/>
        <a:lstStyle/>
        <a:p>
          <a:endParaRPr lang="en-US"/>
        </a:p>
      </dgm:t>
    </dgm:pt>
    <dgm:pt modelId="{10FCBF90-467B-4EEE-9862-43EAABF71A15}" type="sibTrans" cxnId="{183D09A1-D1B8-4D28-97F9-4C707F44E4DA}">
      <dgm:prSet/>
      <dgm:spPr/>
      <dgm:t>
        <a:bodyPr/>
        <a:lstStyle/>
        <a:p>
          <a:endParaRPr lang="en-US"/>
        </a:p>
      </dgm:t>
    </dgm:pt>
    <dgm:pt modelId="{F46BCC44-1AD0-40F4-89BC-F83DDDF93AE4}">
      <dgm:prSet/>
      <dgm:spPr/>
      <dgm:t>
        <a:bodyPr/>
        <a:lstStyle/>
        <a:p>
          <a:r>
            <a:rPr lang="es-MX" b="1" i="1"/>
            <a:t>2° </a:t>
          </a:r>
          <a:r>
            <a:rPr lang="es-MX" b="1"/>
            <a:t>destierro, bajo Constancio, 16 abril 339-21 octubre 346; estancia en Roma; </a:t>
          </a:r>
          <a:endParaRPr lang="en-US"/>
        </a:p>
      </dgm:t>
    </dgm:pt>
    <dgm:pt modelId="{06630072-0A33-48CA-B546-D8CD6567D510}" type="parTrans" cxnId="{8F29839B-8970-4123-A5B3-8977AF866C61}">
      <dgm:prSet/>
      <dgm:spPr/>
      <dgm:t>
        <a:bodyPr/>
        <a:lstStyle/>
        <a:p>
          <a:endParaRPr lang="en-US"/>
        </a:p>
      </dgm:t>
    </dgm:pt>
    <dgm:pt modelId="{DB35F1CE-EB18-47B0-9024-359826EE94EC}" type="sibTrans" cxnId="{8F29839B-8970-4123-A5B3-8977AF866C61}">
      <dgm:prSet/>
      <dgm:spPr/>
      <dgm:t>
        <a:bodyPr/>
        <a:lstStyle/>
        <a:p>
          <a:endParaRPr lang="en-US"/>
        </a:p>
      </dgm:t>
    </dgm:pt>
    <dgm:pt modelId="{9C4C467A-7199-4D57-858F-4E057EC9F4E6}">
      <dgm:prSet/>
      <dgm:spPr/>
      <dgm:t>
        <a:bodyPr/>
        <a:lstStyle/>
        <a:p>
          <a:r>
            <a:rPr lang="es-MX" b="1"/>
            <a:t>3 destierro bajo el mismo, 9 febrero 356-21 febrero 362; desierto de Egipto; </a:t>
          </a:r>
          <a:endParaRPr lang="en-US"/>
        </a:p>
      </dgm:t>
    </dgm:pt>
    <dgm:pt modelId="{F1D5BAD9-0E24-43FD-B5AC-714E7135C7B5}" type="parTrans" cxnId="{43C969E1-C8DF-43FA-9591-B93BC4F1EACA}">
      <dgm:prSet/>
      <dgm:spPr/>
      <dgm:t>
        <a:bodyPr/>
        <a:lstStyle/>
        <a:p>
          <a:endParaRPr lang="en-US"/>
        </a:p>
      </dgm:t>
    </dgm:pt>
    <dgm:pt modelId="{B97044F0-8CBC-4E5E-B5C3-1F4F3CA271F4}" type="sibTrans" cxnId="{43C969E1-C8DF-43FA-9591-B93BC4F1EACA}">
      <dgm:prSet/>
      <dgm:spPr/>
      <dgm:t>
        <a:bodyPr/>
        <a:lstStyle/>
        <a:p>
          <a:endParaRPr lang="en-US"/>
        </a:p>
      </dgm:t>
    </dgm:pt>
    <dgm:pt modelId="{38977867-86D6-4F84-B0BF-F90C6B8ADF7B}">
      <dgm:prSet/>
      <dgm:spPr/>
      <dgm:t>
        <a:bodyPr/>
        <a:lstStyle/>
        <a:p>
          <a:r>
            <a:rPr lang="es-MX" b="1"/>
            <a:t>4 destierro, bajo Juliano, 24 octubre 362-5 septiembre 363; desierto de Egipto; </a:t>
          </a:r>
          <a:endParaRPr lang="en-US"/>
        </a:p>
      </dgm:t>
    </dgm:pt>
    <dgm:pt modelId="{475CDF1D-BDA6-475B-9B36-3368C328A660}" type="parTrans" cxnId="{C5954421-282D-420B-8F22-BB7F9B301A29}">
      <dgm:prSet/>
      <dgm:spPr/>
      <dgm:t>
        <a:bodyPr/>
        <a:lstStyle/>
        <a:p>
          <a:endParaRPr lang="en-US"/>
        </a:p>
      </dgm:t>
    </dgm:pt>
    <dgm:pt modelId="{711AB179-DE9E-40E9-BD12-5D21A7747DDD}" type="sibTrans" cxnId="{C5954421-282D-420B-8F22-BB7F9B301A29}">
      <dgm:prSet/>
      <dgm:spPr/>
      <dgm:t>
        <a:bodyPr/>
        <a:lstStyle/>
        <a:p>
          <a:endParaRPr lang="en-US"/>
        </a:p>
      </dgm:t>
    </dgm:pt>
    <dgm:pt modelId="{92BB97EF-5440-412B-918E-44DC5F12379D}">
      <dgm:prSet/>
      <dgm:spPr/>
      <dgm:t>
        <a:bodyPr/>
        <a:lstStyle/>
        <a:p>
          <a:r>
            <a:rPr lang="es-MX" b="1"/>
            <a:t>5 destierro, bajo Valente, 5 octubre 365-31 enero 366; desierto de Egipto. </a:t>
          </a:r>
          <a:endParaRPr lang="en-US"/>
        </a:p>
      </dgm:t>
    </dgm:pt>
    <dgm:pt modelId="{C210B167-CED1-4BA9-8C3D-36F034090BBC}" type="parTrans" cxnId="{F290F126-F5C1-4E2C-9B8E-BB7F766D3C58}">
      <dgm:prSet/>
      <dgm:spPr/>
      <dgm:t>
        <a:bodyPr/>
        <a:lstStyle/>
        <a:p>
          <a:endParaRPr lang="en-US"/>
        </a:p>
      </dgm:t>
    </dgm:pt>
    <dgm:pt modelId="{A5D03C30-9931-4BCB-8981-6C6A7371525F}" type="sibTrans" cxnId="{F290F126-F5C1-4E2C-9B8E-BB7F766D3C58}">
      <dgm:prSet/>
      <dgm:spPr/>
      <dgm:t>
        <a:bodyPr/>
        <a:lstStyle/>
        <a:p>
          <a:endParaRPr lang="en-US"/>
        </a:p>
      </dgm:t>
    </dgm:pt>
    <dgm:pt modelId="{AD695B55-4DA9-884A-AB6B-E5680135B9D9}" type="pres">
      <dgm:prSet presAssocID="{A6EA6BDF-1ADA-47FF-9175-960B8E18BF01}" presName="linear" presStyleCnt="0">
        <dgm:presLayoutVars>
          <dgm:animLvl val="lvl"/>
          <dgm:resizeHandles val="exact"/>
        </dgm:presLayoutVars>
      </dgm:prSet>
      <dgm:spPr/>
    </dgm:pt>
    <dgm:pt modelId="{F0FE048F-7962-DC4E-99B0-163ED48599FF}" type="pres">
      <dgm:prSet presAssocID="{5C09DDE5-CF8A-498C-861F-FB3879F3DA19}" presName="parentText" presStyleLbl="node1" presStyleIdx="0" presStyleCnt="5">
        <dgm:presLayoutVars>
          <dgm:chMax val="0"/>
          <dgm:bulletEnabled val="1"/>
        </dgm:presLayoutVars>
      </dgm:prSet>
      <dgm:spPr/>
    </dgm:pt>
    <dgm:pt modelId="{1A312E36-9BD8-7346-B0D8-C838D46DE941}" type="pres">
      <dgm:prSet presAssocID="{10FCBF90-467B-4EEE-9862-43EAABF71A15}" presName="spacer" presStyleCnt="0"/>
      <dgm:spPr/>
    </dgm:pt>
    <dgm:pt modelId="{E68EE759-1EE0-1947-BCC6-DFE0BE41AF34}" type="pres">
      <dgm:prSet presAssocID="{F46BCC44-1AD0-40F4-89BC-F83DDDF93AE4}" presName="parentText" presStyleLbl="node1" presStyleIdx="1" presStyleCnt="5">
        <dgm:presLayoutVars>
          <dgm:chMax val="0"/>
          <dgm:bulletEnabled val="1"/>
        </dgm:presLayoutVars>
      </dgm:prSet>
      <dgm:spPr/>
    </dgm:pt>
    <dgm:pt modelId="{D1DCF8C4-F41A-8043-9FD5-44B277CF12ED}" type="pres">
      <dgm:prSet presAssocID="{DB35F1CE-EB18-47B0-9024-359826EE94EC}" presName="spacer" presStyleCnt="0"/>
      <dgm:spPr/>
    </dgm:pt>
    <dgm:pt modelId="{B92538EF-8A0E-2345-85B0-9466FBF52767}" type="pres">
      <dgm:prSet presAssocID="{9C4C467A-7199-4D57-858F-4E057EC9F4E6}" presName="parentText" presStyleLbl="node1" presStyleIdx="2" presStyleCnt="5">
        <dgm:presLayoutVars>
          <dgm:chMax val="0"/>
          <dgm:bulletEnabled val="1"/>
        </dgm:presLayoutVars>
      </dgm:prSet>
      <dgm:spPr/>
    </dgm:pt>
    <dgm:pt modelId="{F4F439C6-F82B-FF4F-8035-F89DAD3BE955}" type="pres">
      <dgm:prSet presAssocID="{B97044F0-8CBC-4E5E-B5C3-1F4F3CA271F4}" presName="spacer" presStyleCnt="0"/>
      <dgm:spPr/>
    </dgm:pt>
    <dgm:pt modelId="{283E818D-0E69-744F-A678-B3557C1049BC}" type="pres">
      <dgm:prSet presAssocID="{38977867-86D6-4F84-B0BF-F90C6B8ADF7B}" presName="parentText" presStyleLbl="node1" presStyleIdx="3" presStyleCnt="5">
        <dgm:presLayoutVars>
          <dgm:chMax val="0"/>
          <dgm:bulletEnabled val="1"/>
        </dgm:presLayoutVars>
      </dgm:prSet>
      <dgm:spPr/>
    </dgm:pt>
    <dgm:pt modelId="{DEF1CF60-1506-804E-A37F-893D603C5672}" type="pres">
      <dgm:prSet presAssocID="{711AB179-DE9E-40E9-BD12-5D21A7747DDD}" presName="spacer" presStyleCnt="0"/>
      <dgm:spPr/>
    </dgm:pt>
    <dgm:pt modelId="{08720657-9CBA-B74B-966D-B5E8D09C3E09}" type="pres">
      <dgm:prSet presAssocID="{92BB97EF-5440-412B-918E-44DC5F12379D}" presName="parentText" presStyleLbl="node1" presStyleIdx="4" presStyleCnt="5">
        <dgm:presLayoutVars>
          <dgm:chMax val="0"/>
          <dgm:bulletEnabled val="1"/>
        </dgm:presLayoutVars>
      </dgm:prSet>
      <dgm:spPr/>
    </dgm:pt>
  </dgm:ptLst>
  <dgm:cxnLst>
    <dgm:cxn modelId="{6DD73509-973F-0B4F-A66D-135CA9CADEE5}" type="presOf" srcId="{F46BCC44-1AD0-40F4-89BC-F83DDDF93AE4}" destId="{E68EE759-1EE0-1947-BCC6-DFE0BE41AF34}" srcOrd="0" destOrd="0" presId="urn:microsoft.com/office/officeart/2005/8/layout/vList2"/>
    <dgm:cxn modelId="{13BD150A-91D3-B649-AA45-CF62CA0CB810}" type="presOf" srcId="{92BB97EF-5440-412B-918E-44DC5F12379D}" destId="{08720657-9CBA-B74B-966D-B5E8D09C3E09}" srcOrd="0" destOrd="0" presId="urn:microsoft.com/office/officeart/2005/8/layout/vList2"/>
    <dgm:cxn modelId="{C5954421-282D-420B-8F22-BB7F9B301A29}" srcId="{A6EA6BDF-1ADA-47FF-9175-960B8E18BF01}" destId="{38977867-86D6-4F84-B0BF-F90C6B8ADF7B}" srcOrd="3" destOrd="0" parTransId="{475CDF1D-BDA6-475B-9B36-3368C328A660}" sibTransId="{711AB179-DE9E-40E9-BD12-5D21A7747DDD}"/>
    <dgm:cxn modelId="{F290F126-F5C1-4E2C-9B8E-BB7F766D3C58}" srcId="{A6EA6BDF-1ADA-47FF-9175-960B8E18BF01}" destId="{92BB97EF-5440-412B-918E-44DC5F12379D}" srcOrd="4" destOrd="0" parTransId="{C210B167-CED1-4BA9-8C3D-36F034090BBC}" sibTransId="{A5D03C30-9931-4BCB-8981-6C6A7371525F}"/>
    <dgm:cxn modelId="{391C8133-65ED-4F41-91F6-53518C30B5BF}" type="presOf" srcId="{9C4C467A-7199-4D57-858F-4E057EC9F4E6}" destId="{B92538EF-8A0E-2345-85B0-9466FBF52767}" srcOrd="0" destOrd="0" presId="urn:microsoft.com/office/officeart/2005/8/layout/vList2"/>
    <dgm:cxn modelId="{E1C2B757-07B5-7046-9173-513876E1534F}" type="presOf" srcId="{5C09DDE5-CF8A-498C-861F-FB3879F3DA19}" destId="{F0FE048F-7962-DC4E-99B0-163ED48599FF}" srcOrd="0" destOrd="0" presId="urn:microsoft.com/office/officeart/2005/8/layout/vList2"/>
    <dgm:cxn modelId="{8F29839B-8970-4123-A5B3-8977AF866C61}" srcId="{A6EA6BDF-1ADA-47FF-9175-960B8E18BF01}" destId="{F46BCC44-1AD0-40F4-89BC-F83DDDF93AE4}" srcOrd="1" destOrd="0" parTransId="{06630072-0A33-48CA-B546-D8CD6567D510}" sibTransId="{DB35F1CE-EB18-47B0-9024-359826EE94EC}"/>
    <dgm:cxn modelId="{183D09A1-D1B8-4D28-97F9-4C707F44E4DA}" srcId="{A6EA6BDF-1ADA-47FF-9175-960B8E18BF01}" destId="{5C09DDE5-CF8A-498C-861F-FB3879F3DA19}" srcOrd="0" destOrd="0" parTransId="{83EF188E-3A54-4CC2-B862-0578CEB69131}" sibTransId="{10FCBF90-467B-4EEE-9862-43EAABF71A15}"/>
    <dgm:cxn modelId="{0A4055B6-72EE-0A45-8F27-80888CE587F5}" type="presOf" srcId="{38977867-86D6-4F84-B0BF-F90C6B8ADF7B}" destId="{283E818D-0E69-744F-A678-B3557C1049BC}" srcOrd="0" destOrd="0" presId="urn:microsoft.com/office/officeart/2005/8/layout/vList2"/>
    <dgm:cxn modelId="{D00E58C4-6245-1A4D-8BCF-1B08C7CC747E}" type="presOf" srcId="{A6EA6BDF-1ADA-47FF-9175-960B8E18BF01}" destId="{AD695B55-4DA9-884A-AB6B-E5680135B9D9}" srcOrd="0" destOrd="0" presId="urn:microsoft.com/office/officeart/2005/8/layout/vList2"/>
    <dgm:cxn modelId="{43C969E1-C8DF-43FA-9591-B93BC4F1EACA}" srcId="{A6EA6BDF-1ADA-47FF-9175-960B8E18BF01}" destId="{9C4C467A-7199-4D57-858F-4E057EC9F4E6}" srcOrd="2" destOrd="0" parTransId="{F1D5BAD9-0E24-43FD-B5AC-714E7135C7B5}" sibTransId="{B97044F0-8CBC-4E5E-B5C3-1F4F3CA271F4}"/>
    <dgm:cxn modelId="{9434B668-6023-5F40-8C4C-63315CA9A766}" type="presParOf" srcId="{AD695B55-4DA9-884A-AB6B-E5680135B9D9}" destId="{F0FE048F-7962-DC4E-99B0-163ED48599FF}" srcOrd="0" destOrd="0" presId="urn:microsoft.com/office/officeart/2005/8/layout/vList2"/>
    <dgm:cxn modelId="{3BEEB829-3A9D-0D46-A06D-08947D72FBA1}" type="presParOf" srcId="{AD695B55-4DA9-884A-AB6B-E5680135B9D9}" destId="{1A312E36-9BD8-7346-B0D8-C838D46DE941}" srcOrd="1" destOrd="0" presId="urn:microsoft.com/office/officeart/2005/8/layout/vList2"/>
    <dgm:cxn modelId="{E91152DB-A5B4-9840-908F-901DE25C290E}" type="presParOf" srcId="{AD695B55-4DA9-884A-AB6B-E5680135B9D9}" destId="{E68EE759-1EE0-1947-BCC6-DFE0BE41AF34}" srcOrd="2" destOrd="0" presId="urn:microsoft.com/office/officeart/2005/8/layout/vList2"/>
    <dgm:cxn modelId="{BDBBDC5B-2F7F-4847-A08E-ECD55B5E4124}" type="presParOf" srcId="{AD695B55-4DA9-884A-AB6B-E5680135B9D9}" destId="{D1DCF8C4-F41A-8043-9FD5-44B277CF12ED}" srcOrd="3" destOrd="0" presId="urn:microsoft.com/office/officeart/2005/8/layout/vList2"/>
    <dgm:cxn modelId="{383D988C-D9C8-EF49-A83B-DCF1D1E719C9}" type="presParOf" srcId="{AD695B55-4DA9-884A-AB6B-E5680135B9D9}" destId="{B92538EF-8A0E-2345-85B0-9466FBF52767}" srcOrd="4" destOrd="0" presId="urn:microsoft.com/office/officeart/2005/8/layout/vList2"/>
    <dgm:cxn modelId="{85E873F0-80B6-7A4F-B6F6-3DC938A90CEA}" type="presParOf" srcId="{AD695B55-4DA9-884A-AB6B-E5680135B9D9}" destId="{F4F439C6-F82B-FF4F-8035-F89DAD3BE955}" srcOrd="5" destOrd="0" presId="urn:microsoft.com/office/officeart/2005/8/layout/vList2"/>
    <dgm:cxn modelId="{BC1BC4E9-0BF4-6F46-A60D-7EFF5151E128}" type="presParOf" srcId="{AD695B55-4DA9-884A-AB6B-E5680135B9D9}" destId="{283E818D-0E69-744F-A678-B3557C1049BC}" srcOrd="6" destOrd="0" presId="urn:microsoft.com/office/officeart/2005/8/layout/vList2"/>
    <dgm:cxn modelId="{FC4E1D18-20FE-8C4F-BFA6-6709DEBE0955}" type="presParOf" srcId="{AD695B55-4DA9-884A-AB6B-E5680135B9D9}" destId="{DEF1CF60-1506-804E-A37F-893D603C5672}" srcOrd="7" destOrd="0" presId="urn:microsoft.com/office/officeart/2005/8/layout/vList2"/>
    <dgm:cxn modelId="{DAE45C74-7117-7E48-A30C-811543BB1845}" type="presParOf" srcId="{AD695B55-4DA9-884A-AB6B-E5680135B9D9}" destId="{08720657-9CBA-B74B-966D-B5E8D09C3E0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B7156-E225-5647-8209-3FF0E6D425EF}">
      <dsp:nvSpPr>
        <dsp:cNvPr id="0" name=""/>
        <dsp:cNvSpPr/>
      </dsp:nvSpPr>
      <dsp:spPr>
        <a:xfrm>
          <a:off x="0" y="326339"/>
          <a:ext cx="6096000" cy="23751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s-MX" sz="2900" kern="1200"/>
            <a:t>ESCUELA DE ANTIOQUÍA: ARISTOTÉLICA, INTERPRETACIÓN BÍBLICA LITERAL, ACENTÚA LA HUMANIDAD DE CRISTO. CULTURA GRIEGA, </a:t>
          </a:r>
          <a:endParaRPr lang="en-US" sz="2900" kern="1200"/>
        </a:p>
      </dsp:txBody>
      <dsp:txXfrm>
        <a:off x="115943" y="442282"/>
        <a:ext cx="5864114" cy="2143214"/>
      </dsp:txXfrm>
    </dsp:sp>
    <dsp:sp modelId="{D8EB0A20-C310-6D4E-BB42-69DAFD827081}">
      <dsp:nvSpPr>
        <dsp:cNvPr id="0" name=""/>
        <dsp:cNvSpPr/>
      </dsp:nvSpPr>
      <dsp:spPr>
        <a:xfrm>
          <a:off x="0" y="2784960"/>
          <a:ext cx="6096000" cy="2375100"/>
        </a:xfrm>
        <a:prstGeom prst="roundRect">
          <a:avLst/>
        </a:prstGeom>
        <a:solidFill>
          <a:schemeClr val="accent2">
            <a:hueOff val="1503353"/>
            <a:satOff val="-722"/>
            <a:lumOff val="109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s-MX" sz="2900" kern="1200"/>
            <a:t>ESCUELA DE ALEJANDRÍA: PLATÓNICA, INTERPRETACIÓN BÍBLICA ALEGÓRICA, CULTURA GRIEGA Y LATINA. </a:t>
          </a:r>
          <a:endParaRPr lang="en-US" sz="2900" kern="1200"/>
        </a:p>
      </dsp:txBody>
      <dsp:txXfrm>
        <a:off x="115943" y="2900903"/>
        <a:ext cx="5864114" cy="21432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459CD-D552-794C-BDB3-065C07636E2D}">
      <dsp:nvSpPr>
        <dsp:cNvPr id="0" name=""/>
        <dsp:cNvSpPr/>
      </dsp:nvSpPr>
      <dsp:spPr>
        <a:xfrm>
          <a:off x="0" y="42390"/>
          <a:ext cx="6096000" cy="73709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a:t>LA TESIS ARRIANA ES DE CORTE RACIONALISTA FILOSÓFICA: </a:t>
          </a:r>
          <a:endParaRPr lang="en-US" sz="1400" kern="1200"/>
        </a:p>
      </dsp:txBody>
      <dsp:txXfrm>
        <a:off x="35982" y="78372"/>
        <a:ext cx="6024036" cy="665135"/>
      </dsp:txXfrm>
    </dsp:sp>
    <dsp:sp modelId="{E1BA06AA-13B1-F24D-8152-2C87F71879ED}">
      <dsp:nvSpPr>
        <dsp:cNvPr id="0" name=""/>
        <dsp:cNvSpPr/>
      </dsp:nvSpPr>
      <dsp:spPr>
        <a:xfrm>
          <a:off x="0" y="819810"/>
          <a:ext cx="6096000" cy="737099"/>
        </a:xfrm>
        <a:prstGeom prst="roundRect">
          <a:avLst/>
        </a:prstGeom>
        <a:solidFill>
          <a:schemeClr val="accent2">
            <a:hueOff val="250559"/>
            <a:satOff val="-120"/>
            <a:lumOff val="18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a:t>EL VERBO COMENZÓ A EXISTIR</a:t>
          </a:r>
          <a:endParaRPr lang="en-US" sz="1400" kern="1200"/>
        </a:p>
      </dsp:txBody>
      <dsp:txXfrm>
        <a:off x="35982" y="855792"/>
        <a:ext cx="6024036" cy="665135"/>
      </dsp:txXfrm>
    </dsp:sp>
    <dsp:sp modelId="{E0127ADB-E45C-BF4D-B2FD-CF80E933427B}">
      <dsp:nvSpPr>
        <dsp:cNvPr id="0" name=""/>
        <dsp:cNvSpPr/>
      </dsp:nvSpPr>
      <dsp:spPr>
        <a:xfrm>
          <a:off x="0" y="1597230"/>
          <a:ext cx="6096000" cy="737099"/>
        </a:xfrm>
        <a:prstGeom prst="roundRect">
          <a:avLst/>
        </a:prstGeom>
        <a:solidFill>
          <a:schemeClr val="accent2">
            <a:hueOff val="501118"/>
            <a:satOff val="-241"/>
            <a:lumOff val="366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a:t>EL VERBO NO ES DE LA SUSTANCIA DEL PADRE</a:t>
          </a:r>
          <a:endParaRPr lang="en-US" sz="1400" kern="1200"/>
        </a:p>
      </dsp:txBody>
      <dsp:txXfrm>
        <a:off x="35982" y="1633212"/>
        <a:ext cx="6024036" cy="665135"/>
      </dsp:txXfrm>
    </dsp:sp>
    <dsp:sp modelId="{869F7481-C998-9F42-983C-CC1D275A1090}">
      <dsp:nvSpPr>
        <dsp:cNvPr id="0" name=""/>
        <dsp:cNvSpPr/>
      </dsp:nvSpPr>
      <dsp:spPr>
        <a:xfrm>
          <a:off x="0" y="2374650"/>
          <a:ext cx="6096000" cy="737099"/>
        </a:xfrm>
        <a:prstGeom prst="roundRect">
          <a:avLst/>
        </a:prstGeom>
        <a:solidFill>
          <a:schemeClr val="accent2">
            <a:hueOff val="751676"/>
            <a:satOff val="-361"/>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a:t>HA SIDO CREADO ANTES DEL TIEMPO POR EL PADRE</a:t>
          </a:r>
          <a:endParaRPr lang="en-US" sz="1400" kern="1200"/>
        </a:p>
      </dsp:txBody>
      <dsp:txXfrm>
        <a:off x="35982" y="2410632"/>
        <a:ext cx="6024036" cy="665135"/>
      </dsp:txXfrm>
    </dsp:sp>
    <dsp:sp modelId="{0E1A3F97-EFAB-B243-BFFE-1CA854F58834}">
      <dsp:nvSpPr>
        <dsp:cNvPr id="0" name=""/>
        <dsp:cNvSpPr/>
      </dsp:nvSpPr>
      <dsp:spPr>
        <a:xfrm>
          <a:off x="0" y="3152070"/>
          <a:ext cx="6096000" cy="737099"/>
        </a:xfrm>
        <a:prstGeom prst="roundRect">
          <a:avLst/>
        </a:prstGeom>
        <a:solidFill>
          <a:schemeClr val="accent2">
            <a:hueOff val="1002235"/>
            <a:satOff val="-481"/>
            <a:lumOff val="73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a:t>LA VOLUNTAD DEL VERBO TIENE VOLUNTAD PARA EL BIEN Y EL MAL. </a:t>
          </a:r>
          <a:endParaRPr lang="en-US" sz="1400" kern="1200"/>
        </a:p>
      </dsp:txBody>
      <dsp:txXfrm>
        <a:off x="35982" y="3188052"/>
        <a:ext cx="6024036" cy="665135"/>
      </dsp:txXfrm>
    </dsp:sp>
    <dsp:sp modelId="{50AA4C9E-CF1F-EA48-9272-025B512EE2E4}">
      <dsp:nvSpPr>
        <dsp:cNvPr id="0" name=""/>
        <dsp:cNvSpPr/>
      </dsp:nvSpPr>
      <dsp:spPr>
        <a:xfrm>
          <a:off x="0" y="3929490"/>
          <a:ext cx="6096000" cy="737099"/>
        </a:xfrm>
        <a:prstGeom prst="roundRect">
          <a:avLst/>
        </a:prstGeom>
        <a:solidFill>
          <a:schemeClr val="accent2">
            <a:hueOff val="1252794"/>
            <a:satOff val="-602"/>
            <a:lumOff val="91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a:t>PRIMOGÉNITO DE LAS CREATURAS, EL MAS IMPORTANTE DE LA CREACIÓN A QUIEN LE PODEMOS ATRIBUIR LA DIVINIDAD PERO DISTINTA Y MENOR A LA DEL PADRE. </a:t>
          </a:r>
          <a:endParaRPr lang="en-US" sz="1400" kern="1200"/>
        </a:p>
      </dsp:txBody>
      <dsp:txXfrm>
        <a:off x="35982" y="3965472"/>
        <a:ext cx="6024036" cy="665135"/>
      </dsp:txXfrm>
    </dsp:sp>
    <dsp:sp modelId="{4B5FB181-E0A2-E949-8F7B-B3D900C39752}">
      <dsp:nvSpPr>
        <dsp:cNvPr id="0" name=""/>
        <dsp:cNvSpPr/>
      </dsp:nvSpPr>
      <dsp:spPr>
        <a:xfrm>
          <a:off x="0" y="4706910"/>
          <a:ext cx="6096000" cy="737099"/>
        </a:xfrm>
        <a:prstGeom prst="roundRect">
          <a:avLst/>
        </a:prstGeom>
        <a:solidFill>
          <a:schemeClr val="accent2">
            <a:hueOff val="1503353"/>
            <a:satOff val="-722"/>
            <a:lumOff val="109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a:t>EL VERBO ES INTERMEDIARIO ENTRE DIOS (ÚNICO DE LA MONARQUÍA DIVINA) Y LA CREACIÓN, UNA ESPECIE DE DEMIURGO. </a:t>
          </a:r>
          <a:endParaRPr lang="en-US" sz="1400" kern="1200"/>
        </a:p>
      </dsp:txBody>
      <dsp:txXfrm>
        <a:off x="35982" y="4742892"/>
        <a:ext cx="6024036" cy="6651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FE048F-7962-DC4E-99B0-163ED48599FF}">
      <dsp:nvSpPr>
        <dsp:cNvPr id="0" name=""/>
        <dsp:cNvSpPr/>
      </dsp:nvSpPr>
      <dsp:spPr>
        <a:xfrm>
          <a:off x="0" y="84492"/>
          <a:ext cx="9770532" cy="10266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MX" sz="2700" b="1" kern="1200"/>
            <a:t>noviembre 337; residencia en Tréveris; </a:t>
          </a:r>
          <a:endParaRPr lang="en-US" sz="2700" kern="1200"/>
        </a:p>
      </dsp:txBody>
      <dsp:txXfrm>
        <a:off x="50118" y="134610"/>
        <a:ext cx="9670296" cy="926439"/>
      </dsp:txXfrm>
    </dsp:sp>
    <dsp:sp modelId="{E68EE759-1EE0-1947-BCC6-DFE0BE41AF34}">
      <dsp:nvSpPr>
        <dsp:cNvPr id="0" name=""/>
        <dsp:cNvSpPr/>
      </dsp:nvSpPr>
      <dsp:spPr>
        <a:xfrm>
          <a:off x="0" y="1188927"/>
          <a:ext cx="9770532" cy="10266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MX" sz="2700" b="1" i="1" kern="1200"/>
            <a:t>2° </a:t>
          </a:r>
          <a:r>
            <a:rPr lang="es-MX" sz="2700" b="1" kern="1200"/>
            <a:t>destierro, bajo Constancio, 16 abril 339-21 octubre 346; estancia en Roma; </a:t>
          </a:r>
          <a:endParaRPr lang="en-US" sz="2700" kern="1200"/>
        </a:p>
      </dsp:txBody>
      <dsp:txXfrm>
        <a:off x="50118" y="1239045"/>
        <a:ext cx="9670296" cy="926439"/>
      </dsp:txXfrm>
    </dsp:sp>
    <dsp:sp modelId="{B92538EF-8A0E-2345-85B0-9466FBF52767}">
      <dsp:nvSpPr>
        <dsp:cNvPr id="0" name=""/>
        <dsp:cNvSpPr/>
      </dsp:nvSpPr>
      <dsp:spPr>
        <a:xfrm>
          <a:off x="0" y="2293363"/>
          <a:ext cx="9770532" cy="10266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MX" sz="2700" b="1" kern="1200"/>
            <a:t>3 destierro bajo el mismo, 9 febrero 356-21 febrero 362; desierto de Egipto; </a:t>
          </a:r>
          <a:endParaRPr lang="en-US" sz="2700" kern="1200"/>
        </a:p>
      </dsp:txBody>
      <dsp:txXfrm>
        <a:off x="50118" y="2343481"/>
        <a:ext cx="9670296" cy="926439"/>
      </dsp:txXfrm>
    </dsp:sp>
    <dsp:sp modelId="{283E818D-0E69-744F-A678-B3557C1049BC}">
      <dsp:nvSpPr>
        <dsp:cNvPr id="0" name=""/>
        <dsp:cNvSpPr/>
      </dsp:nvSpPr>
      <dsp:spPr>
        <a:xfrm>
          <a:off x="0" y="3397798"/>
          <a:ext cx="9770532" cy="10266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MX" sz="2700" b="1" kern="1200"/>
            <a:t>4 destierro, bajo Juliano, 24 octubre 362-5 septiembre 363; desierto de Egipto; </a:t>
          </a:r>
          <a:endParaRPr lang="en-US" sz="2700" kern="1200"/>
        </a:p>
      </dsp:txBody>
      <dsp:txXfrm>
        <a:off x="50118" y="3447916"/>
        <a:ext cx="9670296" cy="926439"/>
      </dsp:txXfrm>
    </dsp:sp>
    <dsp:sp modelId="{08720657-9CBA-B74B-966D-B5E8D09C3E09}">
      <dsp:nvSpPr>
        <dsp:cNvPr id="0" name=""/>
        <dsp:cNvSpPr/>
      </dsp:nvSpPr>
      <dsp:spPr>
        <a:xfrm>
          <a:off x="0" y="4502233"/>
          <a:ext cx="9770532" cy="10266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MX" sz="2700" b="1" kern="1200"/>
            <a:t>5 destierro, bajo Valente, 5 octubre 365-31 enero 366; desierto de Egipto. </a:t>
          </a:r>
          <a:endParaRPr lang="en-US" sz="2700" kern="1200"/>
        </a:p>
      </dsp:txBody>
      <dsp:txXfrm>
        <a:off x="50118" y="4552351"/>
        <a:ext cx="9670296" cy="9264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2/1/22</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‹Nº›</a:t>
            </a:fld>
            <a:endParaRPr lang="en-US" dirty="0"/>
          </a:p>
        </p:txBody>
      </p:sp>
    </p:spTree>
    <p:extLst>
      <p:ext uri="{BB962C8B-B14F-4D97-AF65-F5344CB8AC3E}">
        <p14:creationId xmlns:p14="http://schemas.microsoft.com/office/powerpoint/2010/main" val="90984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2/1/22</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01630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2/1/22</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4154352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2/1/22</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279708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2/1/22</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22739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2/1/22</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388811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2/1/22</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590481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2/1/22</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76045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2/1/22</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401474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2/1/22</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69953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2/1/22</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40350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2/1/22</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‹Nº›</a:t>
            </a:fld>
            <a:endParaRPr lang="en-US"/>
          </a:p>
        </p:txBody>
      </p:sp>
    </p:spTree>
    <p:extLst>
      <p:ext uri="{BB962C8B-B14F-4D97-AF65-F5344CB8AC3E}">
        <p14:creationId xmlns:p14="http://schemas.microsoft.com/office/powerpoint/2010/main" val="3204349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raciasmedallamilagrosa.blogspot.com/2017/05/oracion-de-san-atanasio.html"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loriaderoma.com/las-herejias/"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mputer binary code background">
            <a:extLst>
              <a:ext uri="{FF2B5EF4-FFF2-40B4-BE49-F238E27FC236}">
                <a16:creationId xmlns:a16="http://schemas.microsoft.com/office/drawing/2014/main" id="{869AA018-A593-481B-B9D8-B110C50DF59E}"/>
              </a:ext>
            </a:extLst>
          </p:cNvPr>
          <p:cNvPicPr>
            <a:picLocks noChangeAspect="1"/>
          </p:cNvPicPr>
          <p:nvPr/>
        </p:nvPicPr>
        <p:blipFill rotWithShape="1">
          <a:blip r:embed="rId2"/>
          <a:srcRect l="30034" r="23786"/>
          <a:stretch/>
        </p:blipFill>
        <p:spPr>
          <a:xfrm>
            <a:off x="20" y="10"/>
            <a:ext cx="4762480" cy="6857989"/>
          </a:xfrm>
          <a:prstGeom prst="rect">
            <a:avLst/>
          </a:prstGeom>
        </p:spPr>
      </p:pic>
      <p:sp>
        <p:nvSpPr>
          <p:cNvPr id="11"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33ABE33-41B5-D54B-8995-63A1220B3499}"/>
              </a:ext>
            </a:extLst>
          </p:cNvPr>
          <p:cNvSpPr>
            <a:spLocks noGrp="1"/>
          </p:cNvSpPr>
          <p:nvPr>
            <p:ph type="ctrTitle"/>
          </p:nvPr>
        </p:nvSpPr>
        <p:spPr>
          <a:xfrm>
            <a:off x="6096000" y="1371599"/>
            <a:ext cx="4762500" cy="2360429"/>
          </a:xfrm>
        </p:spPr>
        <p:txBody>
          <a:bodyPr>
            <a:normAutofit/>
          </a:bodyPr>
          <a:lstStyle/>
          <a:p>
            <a:r>
              <a:rPr lang="es-MX" dirty="0"/>
              <a:t>La respuesta de atanasio</a:t>
            </a:r>
          </a:p>
        </p:txBody>
      </p:sp>
      <p:sp>
        <p:nvSpPr>
          <p:cNvPr id="3" name="Subtítulo 2">
            <a:extLst>
              <a:ext uri="{FF2B5EF4-FFF2-40B4-BE49-F238E27FC236}">
                <a16:creationId xmlns:a16="http://schemas.microsoft.com/office/drawing/2014/main" id="{247F8EBB-EAAC-FE43-8609-774B3A0805C3}"/>
              </a:ext>
            </a:extLst>
          </p:cNvPr>
          <p:cNvSpPr>
            <a:spLocks noGrp="1"/>
          </p:cNvSpPr>
          <p:nvPr>
            <p:ph type="subTitle" idx="1"/>
          </p:nvPr>
        </p:nvSpPr>
        <p:spPr>
          <a:xfrm>
            <a:off x="6096000" y="4114800"/>
            <a:ext cx="4762500" cy="1371601"/>
          </a:xfrm>
        </p:spPr>
        <p:txBody>
          <a:bodyPr>
            <a:normAutofit fontScale="92500" lnSpcReduction="10000"/>
          </a:bodyPr>
          <a:lstStyle/>
          <a:p>
            <a:r>
              <a:rPr lang="es-MX" sz="4800" dirty="0"/>
              <a:t>Contra la herejía de Arrio </a:t>
            </a:r>
          </a:p>
        </p:txBody>
      </p:sp>
    </p:spTree>
    <p:extLst>
      <p:ext uri="{BB962C8B-B14F-4D97-AF65-F5344CB8AC3E}">
        <p14:creationId xmlns:p14="http://schemas.microsoft.com/office/powerpoint/2010/main" val="2344021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B8F75B-C884-4D2B-AE54-13C07B581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11921C5-50B0-5541-A395-40EDE8B78A6D}"/>
              </a:ext>
            </a:extLst>
          </p:cNvPr>
          <p:cNvSpPr>
            <a:spLocks noGrp="1"/>
          </p:cNvSpPr>
          <p:nvPr>
            <p:ph type="title"/>
          </p:nvPr>
        </p:nvSpPr>
        <p:spPr>
          <a:xfrm>
            <a:off x="776177" y="568842"/>
            <a:ext cx="3880229" cy="5709684"/>
          </a:xfrm>
        </p:spPr>
        <p:txBody>
          <a:bodyPr anchor="ctr">
            <a:normAutofit/>
          </a:bodyPr>
          <a:lstStyle/>
          <a:p>
            <a:pPr algn="ctr"/>
            <a:r>
              <a:rPr lang="es-MX" sz="3600"/>
              <a:t>Una campaña contra el obispo de alejandría </a:t>
            </a:r>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0"/>
            <a:ext cx="67818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1215F375-6B32-7F4B-8D9F-CAE99BC54669}"/>
              </a:ext>
            </a:extLst>
          </p:cNvPr>
          <p:cNvSpPr>
            <a:spLocks noGrp="1"/>
          </p:cNvSpPr>
          <p:nvPr>
            <p:ph idx="1"/>
          </p:nvPr>
        </p:nvSpPr>
        <p:spPr>
          <a:xfrm>
            <a:off x="6096000" y="568842"/>
            <a:ext cx="5426846" cy="5709684"/>
          </a:xfrm>
        </p:spPr>
        <p:txBody>
          <a:bodyPr anchor="ctr">
            <a:normAutofit/>
          </a:bodyPr>
          <a:lstStyle/>
          <a:p>
            <a:pPr algn="ctr"/>
            <a:r>
              <a:rPr lang="es-MX" sz="3200"/>
              <a:t>el objetivo era convencer al emperador de reinvindicar el arrianismo </a:t>
            </a:r>
          </a:p>
          <a:p>
            <a:pPr algn="ctr"/>
            <a:r>
              <a:rPr lang="es-MX" sz="3200"/>
              <a:t>Sabían que su punto débil era su idea fija de conseguir la  unidad del imperio. </a:t>
            </a:r>
          </a:p>
          <a:p>
            <a:pPr algn="ctr"/>
            <a:r>
              <a:rPr lang="es-MX" sz="3200"/>
              <a:t>Inicia una campaña de desprestigio de Atanasio, principal opositor de los arrianos.  </a:t>
            </a:r>
          </a:p>
        </p:txBody>
      </p:sp>
    </p:spTree>
    <p:extLst>
      <p:ext uri="{BB962C8B-B14F-4D97-AF65-F5344CB8AC3E}">
        <p14:creationId xmlns:p14="http://schemas.microsoft.com/office/powerpoint/2010/main" val="1040919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38A1A0D8-58FF-2C4E-B4B1-104F3F75E4B4}"/>
              </a:ext>
            </a:extLst>
          </p:cNvPr>
          <p:cNvPicPr>
            <a:picLocks noGrp="1" noChangeAspect="1"/>
          </p:cNvPicPr>
          <p:nvPr>
            <p:ph idx="1"/>
          </p:nvPr>
        </p:nvPicPr>
        <p:blipFill rotWithShape="1">
          <a:blip r:embed="rId2">
            <a:extLst>
              <a:ext uri="{837473B0-CC2E-450A-ABE3-18F120FF3D39}">
                <a1611:picAttrSrcUrl xmlns:a1611="http://schemas.microsoft.com/office/drawing/2016/11/main" r:id="rId3"/>
              </a:ext>
            </a:extLst>
          </a:blip>
          <a:srcRect b="24039"/>
          <a:stretch/>
        </p:blipFill>
        <p:spPr>
          <a:xfrm>
            <a:off x="685800" y="685800"/>
            <a:ext cx="10820399" cy="5486399"/>
          </a:xfrm>
          <a:prstGeom prst="rect">
            <a:avLst/>
          </a:prstGeom>
        </p:spPr>
      </p:pic>
    </p:spTree>
    <p:extLst>
      <p:ext uri="{BB962C8B-B14F-4D97-AF65-F5344CB8AC3E}">
        <p14:creationId xmlns:p14="http://schemas.microsoft.com/office/powerpoint/2010/main" val="406556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FB2D26E-FBAE-45B8-B0F6-80E4ABDEC3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3442A66-721F-4552-A3AD-3A2215F0C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102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67EA5288-5BEB-4C44-949A-ED209FE21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700" cy="54863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FD89B36-592E-3B48-A519-6555A1879039}"/>
              </a:ext>
            </a:extLst>
          </p:cNvPr>
          <p:cNvSpPr>
            <a:spLocks noGrp="1"/>
          </p:cNvSpPr>
          <p:nvPr>
            <p:ph type="title"/>
          </p:nvPr>
        </p:nvSpPr>
        <p:spPr>
          <a:xfrm>
            <a:off x="1371599" y="1223889"/>
            <a:ext cx="2705101" cy="2508139"/>
          </a:xfrm>
        </p:spPr>
        <p:txBody>
          <a:bodyPr vert="horz" lIns="91440" tIns="45720" rIns="91440" bIns="45720" rtlCol="0" anchor="b">
            <a:normAutofit/>
          </a:bodyPr>
          <a:lstStyle/>
          <a:p>
            <a:pPr algn="ctr"/>
            <a:r>
              <a:rPr lang="en-US" sz="2500" b="1" kern="1200" cap="all" spc="300" baseline="0">
                <a:solidFill>
                  <a:schemeClr val="tx2"/>
                </a:solidFill>
                <a:latin typeface="+mj-lt"/>
                <a:ea typeface="+mj-ea"/>
                <a:cs typeface="+mj-cs"/>
              </a:rPr>
              <a:t>El glorioso episcopado de atanasio</a:t>
            </a:r>
          </a:p>
        </p:txBody>
      </p:sp>
      <p:sp>
        <p:nvSpPr>
          <p:cNvPr id="3" name="Marcador de contenido 2">
            <a:extLst>
              <a:ext uri="{FF2B5EF4-FFF2-40B4-BE49-F238E27FC236}">
                <a16:creationId xmlns:a16="http://schemas.microsoft.com/office/drawing/2014/main" id="{5F339157-4407-DC4E-97E0-DD02A4984664}"/>
              </a:ext>
            </a:extLst>
          </p:cNvPr>
          <p:cNvSpPr>
            <a:spLocks noGrp="1"/>
          </p:cNvSpPr>
          <p:nvPr>
            <p:ph idx="1"/>
          </p:nvPr>
        </p:nvSpPr>
        <p:spPr>
          <a:xfrm>
            <a:off x="1371600" y="4114800"/>
            <a:ext cx="2705100" cy="1371601"/>
          </a:xfrm>
        </p:spPr>
        <p:txBody>
          <a:bodyPr vert="horz" lIns="91440" tIns="45720" rIns="91440" bIns="45720" rtlCol="0">
            <a:normAutofit/>
          </a:bodyPr>
          <a:lstStyle/>
          <a:p>
            <a:pPr marL="0" indent="0" algn="ctr">
              <a:buNone/>
            </a:pPr>
            <a:r>
              <a:rPr lang="en-US" sz="2000" i="1" kern="1200">
                <a:solidFill>
                  <a:schemeClr val="tx2"/>
                </a:solidFill>
                <a:latin typeface="+mj-lt"/>
                <a:ea typeface="+mn-ea"/>
                <a:cs typeface="+mn-cs"/>
              </a:rPr>
              <a:t>Aclamado por el pueblo para ser su obispo. </a:t>
            </a:r>
          </a:p>
        </p:txBody>
      </p:sp>
      <p:pic>
        <p:nvPicPr>
          <p:cNvPr id="5" name="Imagen 4">
            <a:extLst>
              <a:ext uri="{FF2B5EF4-FFF2-40B4-BE49-F238E27FC236}">
                <a16:creationId xmlns:a16="http://schemas.microsoft.com/office/drawing/2014/main" id="{C2015C1A-C1DD-7945-B046-7EDFC35F7536}"/>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1" b="23147"/>
          <a:stretch/>
        </p:blipFill>
        <p:spPr>
          <a:xfrm>
            <a:off x="5410200" y="10"/>
            <a:ext cx="6781800" cy="6857990"/>
          </a:xfrm>
          <a:prstGeom prst="rect">
            <a:avLst/>
          </a:prstGeom>
        </p:spPr>
      </p:pic>
    </p:spTree>
    <p:extLst>
      <p:ext uri="{BB962C8B-B14F-4D97-AF65-F5344CB8AC3E}">
        <p14:creationId xmlns:p14="http://schemas.microsoft.com/office/powerpoint/2010/main" val="92100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2">
            <a:extLst>
              <a:ext uri="{FF2B5EF4-FFF2-40B4-BE49-F238E27FC236}">
                <a16:creationId xmlns:a16="http://schemas.microsoft.com/office/drawing/2014/main" id="{68296A82-8686-4EE0-805B-D79C2B54ABDF}"/>
              </a:ext>
            </a:extLst>
          </p:cNvPr>
          <p:cNvGraphicFramePr>
            <a:graphicFrameLocks noGrp="1"/>
          </p:cNvGraphicFramePr>
          <p:nvPr>
            <p:ph idx="1"/>
          </p:nvPr>
        </p:nvGraphicFramePr>
        <p:xfrm>
          <a:off x="338668" y="558800"/>
          <a:ext cx="9770532" cy="5613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81EF1A49-58D0-874A-9CFD-985F035ED9E4}"/>
              </a:ext>
            </a:extLst>
          </p:cNvPr>
          <p:cNvSpPr txBox="1"/>
          <p:nvPr/>
        </p:nvSpPr>
        <p:spPr>
          <a:xfrm>
            <a:off x="4673600" y="6299200"/>
            <a:ext cx="6570133" cy="830997"/>
          </a:xfrm>
          <a:prstGeom prst="rect">
            <a:avLst/>
          </a:prstGeom>
          <a:noFill/>
        </p:spPr>
        <p:txBody>
          <a:bodyPr wrap="square" rtlCol="0">
            <a:spAutoFit/>
          </a:bodyPr>
          <a:lstStyle/>
          <a:p>
            <a:r>
              <a:rPr lang="es-MX" sz="2400" b="1" dirty="0"/>
              <a:t>Destierros de Atanasio</a:t>
            </a:r>
          </a:p>
          <a:p>
            <a:endParaRPr lang="es-MX" sz="2400" b="1" dirty="0"/>
          </a:p>
        </p:txBody>
      </p:sp>
    </p:spTree>
    <p:extLst>
      <p:ext uri="{BB962C8B-B14F-4D97-AF65-F5344CB8AC3E}">
        <p14:creationId xmlns:p14="http://schemas.microsoft.com/office/powerpoint/2010/main" val="1806523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05BFD-AA95-2C43-A41D-D7F694AFCE5C}"/>
              </a:ext>
            </a:extLst>
          </p:cNvPr>
          <p:cNvSpPr>
            <a:spLocks noGrp="1"/>
          </p:cNvSpPr>
          <p:nvPr>
            <p:ph type="title"/>
          </p:nvPr>
        </p:nvSpPr>
        <p:spPr/>
        <p:txBody>
          <a:bodyPr>
            <a:normAutofit fontScale="90000"/>
          </a:bodyPr>
          <a:lstStyle/>
          <a:p>
            <a:r>
              <a:rPr lang="es-MX" sz="9600" dirty="0"/>
              <a:t>ATANASIO </a:t>
            </a:r>
          </a:p>
        </p:txBody>
      </p:sp>
      <p:sp>
        <p:nvSpPr>
          <p:cNvPr id="3" name="Marcador de contenido 2">
            <a:extLst>
              <a:ext uri="{FF2B5EF4-FFF2-40B4-BE49-F238E27FC236}">
                <a16:creationId xmlns:a16="http://schemas.microsoft.com/office/drawing/2014/main" id="{B7328941-DDDE-C246-89F6-35C8FB3C2439}"/>
              </a:ext>
            </a:extLst>
          </p:cNvPr>
          <p:cNvSpPr>
            <a:spLocks noGrp="1"/>
          </p:cNvSpPr>
          <p:nvPr>
            <p:ph idx="1"/>
          </p:nvPr>
        </p:nvSpPr>
        <p:spPr/>
        <p:txBody>
          <a:bodyPr/>
          <a:lstStyle/>
          <a:p>
            <a:r>
              <a:rPr lang="es-MX" dirty="0"/>
              <a:t>LA TESIS DE ATANASIO, BASADA EN EL EVANGELIO DE JUAN Y DE LA TEOLOGÍA DE SN. IGNACIO DE ANTIOQUÍA: </a:t>
            </a:r>
          </a:p>
          <a:p>
            <a:pPr algn="ctr"/>
            <a:r>
              <a:rPr lang="es-MX" sz="5400" b="1" dirty="0"/>
              <a:t>DIOS SE HA HECHO HOMBRE PARA QUE EL HOMBRE SE HAGA DIOS. </a:t>
            </a:r>
          </a:p>
        </p:txBody>
      </p:sp>
    </p:spTree>
    <p:extLst>
      <p:ext uri="{BB962C8B-B14F-4D97-AF65-F5344CB8AC3E}">
        <p14:creationId xmlns:p14="http://schemas.microsoft.com/office/powerpoint/2010/main" val="3963413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B8F75B-C884-4D2B-AE54-13C07B581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2DF6B0E-F009-BA43-88A1-A51BC5AE28BA}"/>
              </a:ext>
            </a:extLst>
          </p:cNvPr>
          <p:cNvSpPr>
            <a:spLocks noGrp="1"/>
          </p:cNvSpPr>
          <p:nvPr>
            <p:ph type="title"/>
          </p:nvPr>
        </p:nvSpPr>
        <p:spPr>
          <a:xfrm>
            <a:off x="776177" y="568842"/>
            <a:ext cx="3880229" cy="5709684"/>
          </a:xfrm>
        </p:spPr>
        <p:txBody>
          <a:bodyPr anchor="ctr">
            <a:normAutofit/>
          </a:bodyPr>
          <a:lstStyle/>
          <a:p>
            <a:pPr algn="ctr"/>
            <a:r>
              <a:rPr lang="es-MX" sz="3600"/>
              <a:t>Defensor de la fe nicena hasta su muerte</a:t>
            </a:r>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0"/>
            <a:ext cx="67818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855C27FA-41EF-4241-844E-87DD01BD12F6}"/>
              </a:ext>
            </a:extLst>
          </p:cNvPr>
          <p:cNvSpPr>
            <a:spLocks noGrp="1"/>
          </p:cNvSpPr>
          <p:nvPr>
            <p:ph idx="1"/>
          </p:nvPr>
        </p:nvSpPr>
        <p:spPr>
          <a:xfrm>
            <a:off x="6096000" y="568842"/>
            <a:ext cx="5426846" cy="5709684"/>
          </a:xfrm>
        </p:spPr>
        <p:txBody>
          <a:bodyPr anchor="ctr">
            <a:normAutofit fontScale="92500" lnSpcReduction="20000"/>
          </a:bodyPr>
          <a:lstStyle/>
          <a:p>
            <a:pPr algn="ctr"/>
            <a:r>
              <a:rPr lang="es-MX" sz="3600" b="1" dirty="0"/>
              <a:t>Genitum non factum…</a:t>
            </a:r>
          </a:p>
          <a:p>
            <a:pPr algn="ctr"/>
            <a:r>
              <a:rPr lang="es-MX" sz="3600" b="1" dirty="0"/>
              <a:t>Núcleo esencial de la fe cristiana</a:t>
            </a:r>
            <a:r>
              <a:rPr lang="es-MX" sz="3600" dirty="0"/>
              <a:t>:  </a:t>
            </a:r>
          </a:p>
          <a:p>
            <a:pPr algn="ctr"/>
            <a:r>
              <a:rPr lang="es-MX" sz="3600" b="1" i="1" dirty="0"/>
              <a:t>La divinidad del Verbo y, por tanto, la Encarnación del Hijo de Dios, y, en último término, la Redención del hombre, es decir la restauración de la imagen divina, destruida por el pecado, y su deificación como hijo de Dios, por adopción. </a:t>
            </a:r>
          </a:p>
          <a:p>
            <a:pPr algn="ctr"/>
            <a:endParaRPr lang="es-MX" sz="3600" b="1" dirty="0"/>
          </a:p>
        </p:txBody>
      </p:sp>
    </p:spTree>
    <p:extLst>
      <p:ext uri="{BB962C8B-B14F-4D97-AF65-F5344CB8AC3E}">
        <p14:creationId xmlns:p14="http://schemas.microsoft.com/office/powerpoint/2010/main" val="1990636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B8F75B-C884-4D2B-AE54-13C07B581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D7692F0-7654-EC46-B3B1-39D264DA480B}"/>
              </a:ext>
            </a:extLst>
          </p:cNvPr>
          <p:cNvSpPr>
            <a:spLocks noGrp="1"/>
          </p:cNvSpPr>
          <p:nvPr>
            <p:ph type="title"/>
          </p:nvPr>
        </p:nvSpPr>
        <p:spPr>
          <a:xfrm>
            <a:off x="776177" y="568842"/>
            <a:ext cx="3880229" cy="5709684"/>
          </a:xfrm>
        </p:spPr>
        <p:txBody>
          <a:bodyPr anchor="ctr">
            <a:normAutofit/>
          </a:bodyPr>
          <a:lstStyle/>
          <a:p>
            <a:pPr algn="ctr"/>
            <a:r>
              <a:rPr lang="es-MX" sz="3100" b="1" dirty="0"/>
              <a:t>El conocimiento de Dios</a:t>
            </a:r>
            <a:br>
              <a:rPr lang="es-MX" sz="3100" dirty="0"/>
            </a:br>
            <a:endParaRPr lang="es-MX" sz="3100" dirty="0"/>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0"/>
            <a:ext cx="67818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B3C09A4-B354-5043-9752-452C85BE4692}"/>
              </a:ext>
            </a:extLst>
          </p:cNvPr>
          <p:cNvSpPr>
            <a:spLocks noGrp="1"/>
          </p:cNvSpPr>
          <p:nvPr>
            <p:ph idx="1"/>
          </p:nvPr>
        </p:nvSpPr>
        <p:spPr>
          <a:xfrm>
            <a:off x="6096000" y="568842"/>
            <a:ext cx="5426846" cy="5709684"/>
          </a:xfrm>
        </p:spPr>
        <p:txBody>
          <a:bodyPr anchor="ctr">
            <a:normAutofit lnSpcReduction="10000"/>
          </a:bodyPr>
          <a:lstStyle/>
          <a:p>
            <a:pPr algn="ctr"/>
            <a:r>
              <a:rPr lang="es-MX" sz="5400" dirty="0"/>
              <a:t>Atanasio nos indica tres caminos para conocer a Dios: El </a:t>
            </a:r>
            <a:r>
              <a:rPr lang="es-MX" sz="5400" i="1" dirty="0"/>
              <a:t>alma</a:t>
            </a:r>
            <a:r>
              <a:rPr lang="es-MX" sz="5400" dirty="0"/>
              <a:t>, el </a:t>
            </a:r>
            <a:r>
              <a:rPr lang="es-MX" sz="5400" i="1" dirty="0"/>
              <a:t>mundo</a:t>
            </a:r>
            <a:r>
              <a:rPr lang="es-MX" sz="5400" dirty="0"/>
              <a:t> y la </a:t>
            </a:r>
            <a:r>
              <a:rPr lang="es-MX" sz="5400" i="1" dirty="0"/>
              <a:t>revelación de la ley y los profetas</a:t>
            </a:r>
            <a:r>
              <a:rPr lang="es-MX" sz="5400" dirty="0"/>
              <a:t>. </a:t>
            </a:r>
          </a:p>
        </p:txBody>
      </p:sp>
    </p:spTree>
    <p:extLst>
      <p:ext uri="{BB962C8B-B14F-4D97-AF65-F5344CB8AC3E}">
        <p14:creationId xmlns:p14="http://schemas.microsoft.com/office/powerpoint/2010/main" val="2039534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FF9146B-4CCD-4CDB-AB9C-458005307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3E228C2-911A-5641-96F8-A7DE7F241A3D}"/>
              </a:ext>
            </a:extLst>
          </p:cNvPr>
          <p:cNvSpPr>
            <a:spLocks noGrp="1"/>
          </p:cNvSpPr>
          <p:nvPr>
            <p:ph type="title"/>
          </p:nvPr>
        </p:nvSpPr>
        <p:spPr>
          <a:xfrm>
            <a:off x="1371599" y="1010097"/>
            <a:ext cx="9486901" cy="1010088"/>
          </a:xfrm>
        </p:spPr>
        <p:txBody>
          <a:bodyPr anchor="b">
            <a:normAutofit/>
          </a:bodyPr>
          <a:lstStyle/>
          <a:p>
            <a:pPr algn="ctr"/>
            <a:r>
              <a:rPr lang="es-MX" dirty="0"/>
              <a:t>La teología del </a:t>
            </a:r>
            <a:r>
              <a:rPr lang="es-MX" b="1" i="1" dirty="0"/>
              <a:t>Logos-sarx</a:t>
            </a:r>
          </a:p>
        </p:txBody>
      </p:sp>
      <p:sp>
        <p:nvSpPr>
          <p:cNvPr id="3" name="Marcador de contenido 2">
            <a:extLst>
              <a:ext uri="{FF2B5EF4-FFF2-40B4-BE49-F238E27FC236}">
                <a16:creationId xmlns:a16="http://schemas.microsoft.com/office/drawing/2014/main" id="{22E152C2-08BE-C243-93AB-BD36FE7C4C7C}"/>
              </a:ext>
            </a:extLst>
          </p:cNvPr>
          <p:cNvSpPr>
            <a:spLocks noGrp="1"/>
          </p:cNvSpPr>
          <p:nvPr>
            <p:ph idx="1"/>
          </p:nvPr>
        </p:nvSpPr>
        <p:spPr>
          <a:xfrm>
            <a:off x="1371600" y="2206257"/>
            <a:ext cx="9486901" cy="3540642"/>
          </a:xfrm>
        </p:spPr>
        <p:txBody>
          <a:bodyPr>
            <a:normAutofit lnSpcReduction="10000"/>
          </a:bodyPr>
          <a:lstStyle/>
          <a:p>
            <a:pPr algn="ctr"/>
            <a:r>
              <a:rPr lang="es-MX" sz="4800" dirty="0"/>
              <a:t>El Dios y Padre, caracterizado por la bondad, es trascendente; su Logos es su vínculo con el mundo: a través de él crea y salva. El gran papel del Logos es dar a conocer al Padre. </a:t>
            </a:r>
          </a:p>
          <a:p>
            <a:pPr algn="ctr"/>
            <a:endParaRPr lang="es-MX" sz="4800" dirty="0"/>
          </a:p>
        </p:txBody>
      </p:sp>
    </p:spTree>
    <p:extLst>
      <p:ext uri="{BB962C8B-B14F-4D97-AF65-F5344CB8AC3E}">
        <p14:creationId xmlns:p14="http://schemas.microsoft.com/office/powerpoint/2010/main" val="2363279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7C1529-552B-444E-9711-510AFB33099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C0246A5-EE69-C84D-8B3B-0CCBB7D9AED9}"/>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4113667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BAD784-BAAF-4CC0-9F52-682A8E9667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D401B9-9595-42B7-B197-AB5FB5C65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3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77C3ADA-B195-F146-A97D-9D0D5E9EB52A}"/>
              </a:ext>
            </a:extLst>
          </p:cNvPr>
          <p:cNvSpPr>
            <a:spLocks noGrp="1"/>
          </p:cNvSpPr>
          <p:nvPr>
            <p:ph type="title"/>
          </p:nvPr>
        </p:nvSpPr>
        <p:spPr>
          <a:xfrm>
            <a:off x="1037111" y="2053992"/>
            <a:ext cx="10117777" cy="2356338"/>
          </a:xfrm>
        </p:spPr>
        <p:txBody>
          <a:bodyPr vert="horz" lIns="91440" tIns="45720" rIns="91440" bIns="45720" rtlCol="0" anchor="b">
            <a:normAutofit/>
          </a:bodyPr>
          <a:lstStyle/>
          <a:p>
            <a:pPr algn="ctr"/>
            <a:r>
              <a:rPr lang="en-US" sz="8800" kern="1200" cap="all" spc="300" baseline="0">
                <a:solidFill>
                  <a:schemeClr val="bg2"/>
                </a:solidFill>
                <a:latin typeface="+mj-lt"/>
                <a:ea typeface="+mj-ea"/>
                <a:cs typeface="+mj-cs"/>
              </a:rPr>
              <a:t>recapitulando</a:t>
            </a:r>
          </a:p>
        </p:txBody>
      </p:sp>
    </p:spTree>
    <p:extLst>
      <p:ext uri="{BB962C8B-B14F-4D97-AF65-F5344CB8AC3E}">
        <p14:creationId xmlns:p14="http://schemas.microsoft.com/office/powerpoint/2010/main" val="3292190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CD538B8-489B-407A-A760-436DB4C56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700" cy="54864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0002F80-B769-B448-84C2-AC94870EF870}"/>
              </a:ext>
            </a:extLst>
          </p:cNvPr>
          <p:cNvSpPr>
            <a:spLocks noGrp="1"/>
          </p:cNvSpPr>
          <p:nvPr>
            <p:ph type="title"/>
          </p:nvPr>
        </p:nvSpPr>
        <p:spPr>
          <a:xfrm>
            <a:off x="847165" y="1371600"/>
            <a:ext cx="3603811" cy="4114800"/>
          </a:xfrm>
        </p:spPr>
        <p:txBody>
          <a:bodyPr anchor="ctr">
            <a:normAutofit/>
          </a:bodyPr>
          <a:lstStyle/>
          <a:p>
            <a:pPr algn="ctr"/>
            <a:r>
              <a:rPr lang="es-MX" sz="2400" b="1">
                <a:solidFill>
                  <a:schemeClr val="bg2"/>
                </a:solidFill>
              </a:rPr>
              <a:t>RECAPITULEMOS: LAS ESCUELAS TEOLÓGICAS DE LA ANTIGÜEDAD: </a:t>
            </a:r>
          </a:p>
        </p:txBody>
      </p:sp>
      <p:graphicFrame>
        <p:nvGraphicFramePr>
          <p:cNvPr id="5" name="Marcador de contenido 2">
            <a:extLst>
              <a:ext uri="{FF2B5EF4-FFF2-40B4-BE49-F238E27FC236}">
                <a16:creationId xmlns:a16="http://schemas.microsoft.com/office/drawing/2014/main" id="{23A8A1DE-B4A2-4BA2-9FA7-4B06C19CC7A1}"/>
              </a:ext>
            </a:extLst>
          </p:cNvPr>
          <p:cNvGraphicFramePr>
            <a:graphicFrameLocks noGrp="1"/>
          </p:cNvGraphicFramePr>
          <p:nvPr>
            <p:ph idx="1"/>
            <p:extLst>
              <p:ext uri="{D42A27DB-BD31-4B8C-83A1-F6EECF244321}">
                <p14:modId xmlns:p14="http://schemas.microsoft.com/office/powerpoint/2010/main" val="3838924348"/>
              </p:ext>
            </p:extLst>
          </p:nvPr>
        </p:nvGraphicFramePr>
        <p:xfrm>
          <a:off x="5410200" y="685800"/>
          <a:ext cx="6096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518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CD538B8-489B-407A-A760-436DB4C56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700" cy="54864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2674C56-8219-5744-93B0-4539421F7F27}"/>
              </a:ext>
            </a:extLst>
          </p:cNvPr>
          <p:cNvSpPr>
            <a:spLocks noGrp="1"/>
          </p:cNvSpPr>
          <p:nvPr>
            <p:ph type="title"/>
          </p:nvPr>
        </p:nvSpPr>
        <p:spPr>
          <a:xfrm>
            <a:off x="1371600" y="1371600"/>
            <a:ext cx="2705100" cy="4114800"/>
          </a:xfrm>
        </p:spPr>
        <p:txBody>
          <a:bodyPr anchor="ctr">
            <a:normAutofit/>
          </a:bodyPr>
          <a:lstStyle/>
          <a:p>
            <a:pPr algn="ctr"/>
            <a:r>
              <a:rPr lang="es-MX" sz="2500">
                <a:solidFill>
                  <a:schemeClr val="bg2"/>
                </a:solidFill>
              </a:rPr>
              <a:t>DE LA ESCUELA ANTIOQUENA SURGE ARRIO. </a:t>
            </a:r>
          </a:p>
        </p:txBody>
      </p:sp>
      <p:graphicFrame>
        <p:nvGraphicFramePr>
          <p:cNvPr id="5" name="Marcador de contenido 2">
            <a:extLst>
              <a:ext uri="{FF2B5EF4-FFF2-40B4-BE49-F238E27FC236}">
                <a16:creationId xmlns:a16="http://schemas.microsoft.com/office/drawing/2014/main" id="{C8EC2EDC-217E-4E5C-A80E-AAB9CDB9CB75}"/>
              </a:ext>
            </a:extLst>
          </p:cNvPr>
          <p:cNvGraphicFramePr>
            <a:graphicFrameLocks noGrp="1"/>
          </p:cNvGraphicFramePr>
          <p:nvPr>
            <p:ph idx="1"/>
            <p:extLst>
              <p:ext uri="{D42A27DB-BD31-4B8C-83A1-F6EECF244321}">
                <p14:modId xmlns:p14="http://schemas.microsoft.com/office/powerpoint/2010/main" val="484725172"/>
              </p:ext>
            </p:extLst>
          </p:nvPr>
        </p:nvGraphicFramePr>
        <p:xfrm>
          <a:off x="5410200" y="685800"/>
          <a:ext cx="6096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9564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93BADF7-BC4F-8848-B6E5-93BD9D84A5DD}"/>
              </a:ext>
            </a:extLst>
          </p:cNvPr>
          <p:cNvSpPr>
            <a:spLocks noGrp="1"/>
          </p:cNvSpPr>
          <p:nvPr>
            <p:ph sz="half" idx="1"/>
          </p:nvPr>
        </p:nvSpPr>
        <p:spPr>
          <a:xfrm>
            <a:off x="909758" y="376518"/>
            <a:ext cx="5031521" cy="6266329"/>
          </a:xfrm>
        </p:spPr>
        <p:txBody>
          <a:bodyPr>
            <a:noAutofit/>
          </a:bodyPr>
          <a:lstStyle/>
          <a:p>
            <a:r>
              <a:rPr lang="es-MX" sz="1600" b="1" dirty="0"/>
              <a:t>Símbolo de Cesarea </a:t>
            </a:r>
            <a:endParaRPr lang="es-MX" sz="1600" dirty="0"/>
          </a:p>
          <a:p>
            <a:r>
              <a:rPr lang="es-MX" sz="1600" dirty="0"/>
              <a:t>Creemos en un solo Dios, Padre Todopoderoso, creador de todas las cosas visibles e invisibles, </a:t>
            </a:r>
          </a:p>
          <a:p>
            <a:r>
              <a:rPr lang="es-MX" sz="1600" dirty="0"/>
              <a:t>y en un solo Señor Jesucristo, el Verbo de Dios, </a:t>
            </a:r>
          </a:p>
          <a:p>
            <a:r>
              <a:rPr lang="es-MX" sz="1600" dirty="0"/>
              <a:t>Dios de Dios,</a:t>
            </a:r>
            <a:br>
              <a:rPr lang="es-MX" sz="1600" dirty="0"/>
            </a:br>
            <a:r>
              <a:rPr lang="es-MX" sz="1600" dirty="0"/>
              <a:t>luz de luz,</a:t>
            </a:r>
            <a:br>
              <a:rPr lang="es-MX" sz="1600" dirty="0"/>
            </a:br>
            <a:r>
              <a:rPr lang="es-MX" sz="1600" dirty="0"/>
              <a:t>vida nacida de la vida,</a:t>
            </a:r>
            <a:br>
              <a:rPr lang="es-MX" sz="1600" dirty="0"/>
            </a:br>
            <a:r>
              <a:rPr lang="es-MX" sz="1600" dirty="0"/>
              <a:t>Hijo único,</a:t>
            </a:r>
            <a:br>
              <a:rPr lang="es-MX" sz="1600" dirty="0"/>
            </a:br>
            <a:r>
              <a:rPr lang="es-MX" sz="1600" dirty="0"/>
              <a:t>Primogénito de toda creatura,</a:t>
            </a:r>
            <a:br>
              <a:rPr lang="es-MX" sz="1600" dirty="0"/>
            </a:br>
            <a:r>
              <a:rPr lang="es-MX" sz="1600" dirty="0"/>
              <a:t>engendrado del Padre antes de todos los siglos, por quien todo fue hecho. </a:t>
            </a:r>
          </a:p>
          <a:p>
            <a:r>
              <a:rPr lang="es-MX" sz="1600" dirty="0"/>
              <a:t>Por nuestra salvación</a:t>
            </a:r>
            <a:br>
              <a:rPr lang="es-MX" sz="1600" dirty="0"/>
            </a:br>
            <a:r>
              <a:rPr lang="es-MX" sz="1600" dirty="0"/>
              <a:t>tomó carne</a:t>
            </a:r>
            <a:br>
              <a:rPr lang="es-MX" sz="1600" dirty="0"/>
            </a:br>
            <a:r>
              <a:rPr lang="es-MX" sz="1600" dirty="0"/>
              <a:t>y habitó entre nosotros.</a:t>
            </a:r>
            <a:br>
              <a:rPr lang="es-MX" sz="1600" dirty="0"/>
            </a:br>
            <a:r>
              <a:rPr lang="es-MX" sz="1600" dirty="0"/>
              <a:t>Sufrió su pasión,</a:t>
            </a:r>
            <a:br>
              <a:rPr lang="es-MX" sz="1600" dirty="0"/>
            </a:br>
            <a:r>
              <a:rPr lang="es-MX" sz="1600" dirty="0"/>
              <a:t>resucitó al tercer día,</a:t>
            </a:r>
            <a:br>
              <a:rPr lang="es-MX" sz="1600" dirty="0"/>
            </a:br>
            <a:r>
              <a:rPr lang="es-MX" sz="1600" dirty="0"/>
              <a:t>subió al Padre</a:t>
            </a:r>
            <a:br>
              <a:rPr lang="es-MX" sz="1600" dirty="0"/>
            </a:br>
            <a:r>
              <a:rPr lang="es-MX" sz="1600" dirty="0"/>
              <a:t>y volverá en su gloria</a:t>
            </a:r>
            <a:br>
              <a:rPr lang="es-MX" sz="1600" dirty="0"/>
            </a:br>
            <a:r>
              <a:rPr lang="es-MX" sz="1600" dirty="0"/>
              <a:t>a juzgar a los vivos y a los muertos. Creemos también</a:t>
            </a:r>
            <a:br>
              <a:rPr lang="es-MX" sz="1600" dirty="0"/>
            </a:br>
            <a:r>
              <a:rPr lang="es-MX" sz="1600" dirty="0"/>
              <a:t>en un solo Espíritu Santo. </a:t>
            </a:r>
          </a:p>
          <a:p>
            <a:endParaRPr lang="es-MX" sz="1600" dirty="0"/>
          </a:p>
        </p:txBody>
      </p:sp>
      <p:sp>
        <p:nvSpPr>
          <p:cNvPr id="5" name="Marcador de contenido 4">
            <a:extLst>
              <a:ext uri="{FF2B5EF4-FFF2-40B4-BE49-F238E27FC236}">
                <a16:creationId xmlns:a16="http://schemas.microsoft.com/office/drawing/2014/main" id="{180471DD-FE7F-D54F-BA06-F0E1F8A6D8B0}"/>
              </a:ext>
            </a:extLst>
          </p:cNvPr>
          <p:cNvSpPr>
            <a:spLocks noGrp="1"/>
          </p:cNvSpPr>
          <p:nvPr>
            <p:ph sz="half" idx="2"/>
          </p:nvPr>
        </p:nvSpPr>
        <p:spPr>
          <a:xfrm>
            <a:off x="6265408" y="376518"/>
            <a:ext cx="5016834" cy="6266329"/>
          </a:xfrm>
        </p:spPr>
        <p:txBody>
          <a:bodyPr>
            <a:normAutofit fontScale="62500" lnSpcReduction="20000"/>
          </a:bodyPr>
          <a:lstStyle/>
          <a:p>
            <a:r>
              <a:rPr lang="es-MX" b="1" dirty="0"/>
              <a:t>Símbolo de Nicea </a:t>
            </a:r>
            <a:endParaRPr lang="es-MX" dirty="0"/>
          </a:p>
          <a:p>
            <a:r>
              <a:rPr lang="es-MX" dirty="0"/>
              <a:t>Creemos en un solo Dios, Padre Todopoderoso,</a:t>
            </a:r>
            <a:br>
              <a:rPr lang="es-MX" dirty="0"/>
            </a:br>
            <a:r>
              <a:rPr lang="es-MX" dirty="0"/>
              <a:t>creador de las cosas</a:t>
            </a:r>
            <a:br>
              <a:rPr lang="es-MX" dirty="0"/>
            </a:br>
            <a:r>
              <a:rPr lang="es-MX" dirty="0"/>
              <a:t>visibles y de las invisibles.</a:t>
            </a:r>
            <a:br>
              <a:rPr lang="es-MX" dirty="0"/>
            </a:br>
            <a:r>
              <a:rPr lang="es-MX" dirty="0"/>
              <a:t>Y en un solo Señor Jesucristo, hijo de Dios, </a:t>
            </a:r>
          </a:p>
          <a:p>
            <a:r>
              <a:rPr lang="es-MX" dirty="0"/>
              <a:t>engendrado Hijo único de Dios,</a:t>
            </a:r>
            <a:br>
              <a:rPr lang="es-MX" dirty="0"/>
            </a:br>
            <a:r>
              <a:rPr lang="es-MX" dirty="0"/>
              <a:t>es decir, de la substancia del Padre,</a:t>
            </a:r>
            <a:br>
              <a:rPr lang="es-MX" dirty="0"/>
            </a:br>
            <a:r>
              <a:rPr lang="es-MX" dirty="0"/>
              <a:t>Dios de Dios;</a:t>
            </a:r>
            <a:br>
              <a:rPr lang="es-MX" dirty="0"/>
            </a:br>
            <a:r>
              <a:rPr lang="es-MX" dirty="0"/>
              <a:t>luz de luz;</a:t>
            </a:r>
            <a:br>
              <a:rPr lang="es-MX" dirty="0"/>
            </a:br>
            <a:r>
              <a:rPr lang="es-MX" dirty="0"/>
              <a:t>Dios verdadero nacido del Dios verdadero; engendrado, no creado, </a:t>
            </a:r>
          </a:p>
          <a:p>
            <a:r>
              <a:rPr lang="es-MX" dirty="0"/>
              <a:t>consustancial con el Padre,</a:t>
            </a:r>
            <a:br>
              <a:rPr lang="es-MX" dirty="0"/>
            </a:br>
            <a:r>
              <a:rPr lang="es-MX" dirty="0"/>
              <a:t>por el que todo se hizo</a:t>
            </a:r>
            <a:br>
              <a:rPr lang="es-MX" dirty="0"/>
            </a:br>
            <a:r>
              <a:rPr lang="es-MX" dirty="0"/>
              <a:t>en el cielo y en la tierra,</a:t>
            </a:r>
            <a:br>
              <a:rPr lang="es-MX" dirty="0"/>
            </a:br>
            <a:r>
              <a:rPr lang="es-MX" dirty="0"/>
              <a:t>Que por por nosotros los hombres y por nuestra salvación bajó, </a:t>
            </a:r>
          </a:p>
          <a:p>
            <a:r>
              <a:rPr lang="es-MX" dirty="0"/>
              <a:t>se encarnó y se hizo hombre. Sufrió</a:t>
            </a:r>
            <a:br>
              <a:rPr lang="es-MX" dirty="0"/>
            </a:br>
            <a:r>
              <a:rPr lang="es-MX" dirty="0"/>
              <a:t>y resucitó al tercer día,</a:t>
            </a:r>
            <a:br>
              <a:rPr lang="es-MX" dirty="0"/>
            </a:br>
            <a:r>
              <a:rPr lang="es-MX" dirty="0"/>
              <a:t>subió al cielo </a:t>
            </a:r>
          </a:p>
          <a:p>
            <a:r>
              <a:rPr lang="es-MX" dirty="0"/>
              <a:t>y vendrá</a:t>
            </a:r>
            <a:br>
              <a:rPr lang="es-MX" dirty="0"/>
            </a:br>
            <a:r>
              <a:rPr lang="es-MX" dirty="0"/>
              <a:t>a juzgar a los vivos y los muertos. Y en el Espíritu Santo.</a:t>
            </a:r>
            <a:br>
              <a:rPr lang="es-MX" dirty="0"/>
            </a:br>
            <a:r>
              <a:rPr lang="es-MX" b="1" i="1" dirty="0"/>
              <a:t>Los que dicen:</a:t>
            </a:r>
            <a:br>
              <a:rPr lang="es-MX" b="1" i="1" dirty="0"/>
            </a:br>
            <a:r>
              <a:rPr lang="es-MX" b="1" i="1" dirty="0"/>
              <a:t>"Hubo un tiempo</a:t>
            </a:r>
            <a:br>
              <a:rPr lang="es-MX" b="1" i="1" dirty="0"/>
            </a:br>
            <a:r>
              <a:rPr lang="es-MX" b="1" i="1" dirty="0"/>
              <a:t>en que no era" y dicen</a:t>
            </a:r>
            <a:br>
              <a:rPr lang="es-MX" b="1" i="1" dirty="0"/>
            </a:br>
            <a:r>
              <a:rPr lang="es-MX" b="1" i="1" dirty="0"/>
              <a:t>que fue sacado de la nada</a:t>
            </a:r>
            <a:br>
              <a:rPr lang="es-MX" b="1" i="1" dirty="0"/>
            </a:br>
            <a:r>
              <a:rPr lang="es-MX" b="1" i="1" dirty="0"/>
              <a:t>o de otra sustancia o esencia,</a:t>
            </a:r>
            <a:br>
              <a:rPr lang="es-MX" b="1" i="1" dirty="0"/>
            </a:br>
            <a:r>
              <a:rPr lang="es-MX" b="1" i="1" dirty="0"/>
              <a:t>o que el Hijo de Dios es capaz</a:t>
            </a:r>
            <a:br>
              <a:rPr lang="es-MX" b="1" i="1" dirty="0"/>
            </a:br>
            <a:r>
              <a:rPr lang="es-MX" b="1" i="1" dirty="0"/>
              <a:t>de conversión o de cambio,</a:t>
            </a:r>
            <a:br>
              <a:rPr lang="es-MX" b="1" i="1" dirty="0"/>
            </a:br>
            <a:r>
              <a:rPr lang="es-MX" b="1" i="1" dirty="0"/>
              <a:t>son anatematizados por la</a:t>
            </a:r>
            <a:br>
              <a:rPr lang="es-MX" b="1" i="1" dirty="0"/>
            </a:br>
            <a:r>
              <a:rPr lang="es-MX" b="1" i="1" dirty="0"/>
              <a:t>Iglesia católica y apostólica. </a:t>
            </a:r>
            <a:endParaRPr lang="es-MX" b="1" dirty="0"/>
          </a:p>
          <a:p>
            <a:endParaRPr lang="es-MX" dirty="0"/>
          </a:p>
        </p:txBody>
      </p:sp>
    </p:spTree>
    <p:extLst>
      <p:ext uri="{BB962C8B-B14F-4D97-AF65-F5344CB8AC3E}">
        <p14:creationId xmlns:p14="http://schemas.microsoft.com/office/powerpoint/2010/main" val="2896658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B1759A12-BED5-B844-9800-1204BD5301F0}"/>
              </a:ext>
            </a:extLst>
          </p:cNvPr>
          <p:cNvSpPr/>
          <p:nvPr/>
        </p:nvSpPr>
        <p:spPr>
          <a:xfrm>
            <a:off x="414617" y="360425"/>
            <a:ext cx="11362765" cy="6494085"/>
          </a:xfrm>
          <a:prstGeom prst="rect">
            <a:avLst/>
          </a:prstGeom>
        </p:spPr>
        <p:txBody>
          <a:bodyPr wrap="square">
            <a:spAutoFit/>
          </a:bodyPr>
          <a:lstStyle/>
          <a:p>
            <a:pPr algn="ctr"/>
            <a:r>
              <a:rPr lang="es-MX" sz="3200" b="1" dirty="0">
                <a:effectLst/>
                <a:latin typeface="Times" pitchFamily="2" charset="0"/>
              </a:rPr>
              <a:t>LOS CONCILIOS ECUMÉNICOS DE LA ANTIGÜEDAD </a:t>
            </a:r>
            <a:endParaRPr lang="es-MX" sz="1400" dirty="0"/>
          </a:p>
          <a:p>
            <a:r>
              <a:rPr lang="es-MX" sz="1400" b="1" i="1" dirty="0">
                <a:latin typeface="Times" pitchFamily="2" charset="0"/>
              </a:rPr>
              <a:t>1</a:t>
            </a:r>
            <a:r>
              <a:rPr lang="es-MX" sz="1600" b="1" i="1" dirty="0">
                <a:latin typeface="Times" pitchFamily="2" charset="0"/>
              </a:rPr>
              <a:t>. Nicea I (325) </a:t>
            </a:r>
            <a:endParaRPr lang="es-MX" sz="1600" dirty="0"/>
          </a:p>
          <a:p>
            <a:r>
              <a:rPr lang="es-MX" sz="1600" dirty="0">
                <a:latin typeface="Times" pitchFamily="2" charset="0"/>
              </a:rPr>
              <a:t>Ocasionado por las afirmaciones de Arrio, según las cuales Cristo ha sido "creado", el concilio afirma que el Verbo encarnado es de la misma substancia (</a:t>
            </a:r>
            <a:r>
              <a:rPr lang="es-MX" sz="1600" i="1" dirty="0">
                <a:latin typeface="Times" pitchFamily="2" charset="0"/>
              </a:rPr>
              <a:t>homoousios, </a:t>
            </a:r>
            <a:r>
              <a:rPr lang="es-MX" sz="1600" dirty="0">
                <a:latin typeface="Times" pitchFamily="2" charset="0"/>
              </a:rPr>
              <a:t>consubs- tancial) que el Padre, Dios nacido de Dios. Es el modelo de todos los concilios posteriores. </a:t>
            </a:r>
            <a:endParaRPr lang="es-MX" sz="1600" dirty="0"/>
          </a:p>
          <a:p>
            <a:r>
              <a:rPr lang="es-MX" sz="1600" b="1" i="1" dirty="0">
                <a:latin typeface="Times" pitchFamily="2" charset="0"/>
              </a:rPr>
              <a:t>2. Constantinopla I (381) </a:t>
            </a:r>
            <a:endParaRPr lang="es-MX" sz="1600" dirty="0"/>
          </a:p>
          <a:p>
            <a:r>
              <a:rPr lang="es-MX" sz="1600" dirty="0">
                <a:latin typeface="Times" pitchFamily="2" charset="0"/>
              </a:rPr>
              <a:t>Se esfuerza por poner fin al arrianismo, reafirmando la divinidad de Cristo, negada por Eunomio, así como la del Espíritu Santo. Se ha perdido el texto de las Actas. </a:t>
            </a:r>
            <a:endParaRPr lang="es-MX" sz="1600" dirty="0"/>
          </a:p>
          <a:p>
            <a:r>
              <a:rPr lang="es-MX" sz="1600" b="1" i="1" dirty="0">
                <a:latin typeface="Times" pitchFamily="2" charset="0"/>
              </a:rPr>
              <a:t>3. Éfeso (434) </a:t>
            </a:r>
            <a:endParaRPr lang="es-MX" sz="1600" dirty="0"/>
          </a:p>
          <a:p>
            <a:r>
              <a:rPr lang="es-MX" sz="1600" dirty="0">
                <a:latin typeface="Times" pitchFamily="2" charset="0"/>
              </a:rPr>
              <a:t>Con Cirilo de Alejandría y contra Nestorio, el concilio proclama a María "Madre de Dios" </a:t>
            </a:r>
            <a:r>
              <a:rPr lang="es-MX" sz="1600" i="1" dirty="0">
                <a:latin typeface="Times" pitchFamily="2" charset="0"/>
              </a:rPr>
              <a:t>(Theotokos). </a:t>
            </a:r>
            <a:r>
              <a:rPr lang="es-MX" sz="1600" dirty="0">
                <a:latin typeface="Times" pitchFamily="2" charset="0"/>
              </a:rPr>
              <a:t>En el 433, un "edicto de unión" afirma la divinidad del Verbo divino, Hijo de Dios, y del hombre Jesús, hijo de María </a:t>
            </a:r>
            <a:r>
              <a:rPr lang="es-MX" sz="1600" i="1" dirty="0">
                <a:latin typeface="Times" pitchFamily="2" charset="0"/>
              </a:rPr>
              <a:t>(verp. 73-74). </a:t>
            </a:r>
            <a:r>
              <a:rPr lang="es-MX" sz="1600" dirty="0">
                <a:latin typeface="Times" pitchFamily="2" charset="0"/>
              </a:rPr>
              <a:t>Una parte de la cristiandad oriental rechaza este concilio, lo que provocó en la Iglesia una división que todavía perdura. </a:t>
            </a:r>
            <a:endParaRPr lang="es-MX" sz="1600" dirty="0"/>
          </a:p>
          <a:p>
            <a:r>
              <a:rPr lang="es-MX" sz="1600" b="1" i="1" dirty="0">
                <a:latin typeface="Times" pitchFamily="2" charset="0"/>
              </a:rPr>
              <a:t>4. Calcedonia (451) </a:t>
            </a:r>
            <a:endParaRPr lang="es-MX" sz="1600" dirty="0"/>
          </a:p>
          <a:p>
            <a:r>
              <a:rPr lang="es-MX" sz="1600" dirty="0">
                <a:latin typeface="Times" pitchFamily="2" charset="0"/>
              </a:rPr>
              <a:t>Reacciona contra el monofisismo de Eutiques (una sola naturaleza en Cristo) y afirma con León Magno "un solo y mismo Hijo, nuestro Señor J.-C. perfecto en su divinidad, per- fecto en su humanidad, verdaderamente Dios, verdaderamente hombre" (ver p. 117). Una parte de la cristiandad oriental rechazó este concilio, lo que provocó en la Iglesia una divi- sión que todavía sigue. </a:t>
            </a:r>
            <a:endParaRPr lang="es-MX" sz="1600" dirty="0"/>
          </a:p>
          <a:p>
            <a:r>
              <a:rPr lang="es-MX" sz="1600" b="1" dirty="0">
                <a:latin typeface="Times" pitchFamily="2" charset="0"/>
              </a:rPr>
              <a:t>5. </a:t>
            </a:r>
            <a:r>
              <a:rPr lang="es-MX" sz="1600" b="1" i="1" dirty="0">
                <a:latin typeface="Times" pitchFamily="2" charset="0"/>
              </a:rPr>
              <a:t>Constantinopla II (553)</a:t>
            </a:r>
            <a:br>
              <a:rPr lang="es-MX" sz="1600" b="1" i="1" dirty="0">
                <a:latin typeface="Times" pitchFamily="2" charset="0"/>
              </a:rPr>
            </a:br>
            <a:r>
              <a:rPr lang="es-MX" sz="1600" dirty="0">
                <a:latin typeface="Times" pitchFamily="2" charset="0"/>
              </a:rPr>
              <a:t>Condena los errores atribuidos a Orígenes y a tres teólogos (Teodoro de Mopsuestia, Teo- </a:t>
            </a:r>
            <a:endParaRPr lang="es-MX" sz="1600" dirty="0"/>
          </a:p>
          <a:p>
            <a:r>
              <a:rPr lang="es-MX" sz="1600" dirty="0">
                <a:latin typeface="Times" pitchFamily="2" charset="0"/>
              </a:rPr>
              <a:t>doreto de Ciro, Ibas de Edesa). El papa Vigilio confirma la condenación de los errores pero no de las personas. El concilio apuntaba principalmente al nestorianismo. </a:t>
            </a:r>
            <a:endParaRPr lang="es-MX" sz="1600" dirty="0"/>
          </a:p>
          <a:p>
            <a:r>
              <a:rPr lang="es-MX" sz="1600" b="1" i="1" dirty="0">
                <a:latin typeface="Times" pitchFamily="2" charset="0"/>
              </a:rPr>
              <a:t>6. Constantinopla III (680-681) </a:t>
            </a:r>
            <a:endParaRPr lang="es-MX" sz="1600" dirty="0"/>
          </a:p>
          <a:p>
            <a:r>
              <a:rPr lang="es-MX" sz="1600" dirty="0">
                <a:latin typeface="Times" pitchFamily="2" charset="0"/>
              </a:rPr>
              <a:t>Condena el monotelismo de Sergio, según el cual el Hijo no posee más que una voluntad, la divina. Sofronio de Jerusalén y Máximo el Confesor, defensores de dos voluntades en Cris- to, alcanzaron en él una victoria póstuma. </a:t>
            </a:r>
            <a:endParaRPr lang="es-MX" sz="1600" dirty="0"/>
          </a:p>
          <a:p>
            <a:r>
              <a:rPr lang="es-MX" sz="1600" b="1" dirty="0">
                <a:latin typeface="Times" pitchFamily="2" charset="0"/>
              </a:rPr>
              <a:t>7. </a:t>
            </a:r>
            <a:r>
              <a:rPr lang="es-MX" sz="1600" b="1" i="1" dirty="0">
                <a:latin typeface="Times" pitchFamily="2" charset="0"/>
              </a:rPr>
              <a:t>Nicea II (787)</a:t>
            </a:r>
            <a:br>
              <a:rPr lang="es-MX" sz="1600" b="1" i="1" dirty="0">
                <a:latin typeface="Times" pitchFamily="2" charset="0"/>
              </a:rPr>
            </a:br>
            <a:r>
              <a:rPr lang="es-MX" sz="1600" dirty="0">
                <a:latin typeface="Times" pitchFamily="2" charset="0"/>
              </a:rPr>
              <a:t>Condena la herejía iconoclasta del emperador León III, según el cual Dios no puede ser </a:t>
            </a:r>
            <a:endParaRPr lang="es-MX" sz="1600" dirty="0"/>
          </a:p>
          <a:p>
            <a:r>
              <a:rPr lang="es-MX" sz="1600" dirty="0">
                <a:latin typeface="Times" pitchFamily="2" charset="0"/>
              </a:rPr>
              <a:t>representado por ninguna imagen. </a:t>
            </a:r>
            <a:endParaRPr lang="es-MX" sz="1600" dirty="0"/>
          </a:p>
        </p:txBody>
      </p:sp>
    </p:spTree>
    <p:extLst>
      <p:ext uri="{BB962C8B-B14F-4D97-AF65-F5344CB8AC3E}">
        <p14:creationId xmlns:p14="http://schemas.microsoft.com/office/powerpoint/2010/main" val="557901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BAD784-BAAF-4CC0-9F52-682A8E9667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D401B9-9595-42B7-B197-AB5FB5C65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3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B9FB80A-843F-0A42-BA20-E6DD12B08426}"/>
              </a:ext>
            </a:extLst>
          </p:cNvPr>
          <p:cNvSpPr>
            <a:spLocks noGrp="1"/>
          </p:cNvSpPr>
          <p:nvPr>
            <p:ph type="title"/>
          </p:nvPr>
        </p:nvSpPr>
        <p:spPr>
          <a:xfrm>
            <a:off x="2057400" y="1371600"/>
            <a:ext cx="8115300" cy="2356338"/>
          </a:xfrm>
        </p:spPr>
        <p:txBody>
          <a:bodyPr vert="horz" lIns="91440" tIns="45720" rIns="91440" bIns="45720" rtlCol="0" anchor="b">
            <a:normAutofit/>
          </a:bodyPr>
          <a:lstStyle/>
          <a:p>
            <a:pPr algn="ctr"/>
            <a:r>
              <a:rPr lang="en-US" sz="4000" b="1" kern="1200" cap="all" spc="300" baseline="0" dirty="0" err="1">
                <a:solidFill>
                  <a:schemeClr val="bg2"/>
                </a:solidFill>
                <a:latin typeface="+mj-lt"/>
                <a:ea typeface="+mj-ea"/>
                <a:cs typeface="+mj-cs"/>
              </a:rPr>
              <a:t>Hagamos</a:t>
            </a:r>
            <a:r>
              <a:rPr lang="en-US" sz="4000" b="1" kern="1200" cap="all" spc="300" baseline="0" dirty="0">
                <a:solidFill>
                  <a:schemeClr val="bg2"/>
                </a:solidFill>
                <a:latin typeface="+mj-lt"/>
                <a:ea typeface="+mj-ea"/>
                <a:cs typeface="+mj-cs"/>
              </a:rPr>
              <a:t> </a:t>
            </a:r>
            <a:r>
              <a:rPr lang="en-US" sz="4000" b="1" kern="1200" cap="all" spc="300" baseline="0" dirty="0" err="1">
                <a:solidFill>
                  <a:schemeClr val="bg2"/>
                </a:solidFill>
                <a:latin typeface="+mj-lt"/>
                <a:ea typeface="+mj-ea"/>
                <a:cs typeface="+mj-cs"/>
              </a:rPr>
              <a:t>recuento</a:t>
            </a:r>
            <a:r>
              <a:rPr lang="en-US" sz="4000" b="1" kern="1200" cap="all" spc="300" baseline="0" dirty="0">
                <a:solidFill>
                  <a:schemeClr val="bg2"/>
                </a:solidFill>
                <a:latin typeface="+mj-lt"/>
                <a:ea typeface="+mj-ea"/>
                <a:cs typeface="+mj-cs"/>
              </a:rPr>
              <a:t> de los </a:t>
            </a:r>
            <a:r>
              <a:rPr lang="en-US" sz="4000" b="1" kern="1200" cap="all" spc="300" baseline="0" dirty="0" err="1">
                <a:solidFill>
                  <a:schemeClr val="bg2"/>
                </a:solidFill>
                <a:latin typeface="+mj-lt"/>
                <a:ea typeface="+mj-ea"/>
                <a:cs typeface="+mj-cs"/>
              </a:rPr>
              <a:t>daños</a:t>
            </a:r>
            <a:r>
              <a:rPr lang="en-US" sz="4000" b="1" dirty="0">
                <a:solidFill>
                  <a:schemeClr val="bg2"/>
                </a:solidFill>
              </a:rPr>
              <a:t>: </a:t>
            </a:r>
            <a:endParaRPr lang="en-US" sz="4000" b="1" kern="1200" cap="all" spc="300" baseline="0" dirty="0">
              <a:solidFill>
                <a:schemeClr val="bg2"/>
              </a:solidFill>
              <a:latin typeface="+mj-lt"/>
              <a:ea typeface="+mj-ea"/>
              <a:cs typeface="+mj-cs"/>
            </a:endParaRPr>
          </a:p>
        </p:txBody>
      </p:sp>
      <p:sp>
        <p:nvSpPr>
          <p:cNvPr id="3" name="Marcador de contenido 2">
            <a:extLst>
              <a:ext uri="{FF2B5EF4-FFF2-40B4-BE49-F238E27FC236}">
                <a16:creationId xmlns:a16="http://schemas.microsoft.com/office/drawing/2014/main" id="{469177E8-B820-AB45-85D3-87D294F3C646}"/>
              </a:ext>
            </a:extLst>
          </p:cNvPr>
          <p:cNvSpPr>
            <a:spLocks noGrp="1"/>
          </p:cNvSpPr>
          <p:nvPr>
            <p:ph idx="1"/>
          </p:nvPr>
        </p:nvSpPr>
        <p:spPr>
          <a:xfrm>
            <a:off x="2057400" y="3962399"/>
            <a:ext cx="8115300" cy="1524003"/>
          </a:xfrm>
        </p:spPr>
        <p:txBody>
          <a:bodyPr vert="horz" lIns="91440" tIns="45720" rIns="91440" bIns="45720" rtlCol="0">
            <a:normAutofit lnSpcReduction="10000"/>
          </a:bodyPr>
          <a:lstStyle/>
          <a:p>
            <a:pPr marL="0" indent="0" algn="ctr">
              <a:buNone/>
            </a:pPr>
            <a:r>
              <a:rPr lang="en-US" sz="4800" i="1" kern="1200" dirty="0">
                <a:solidFill>
                  <a:schemeClr val="bg1"/>
                </a:solidFill>
                <a:latin typeface="+mj-lt"/>
                <a:ea typeface="+mn-ea"/>
                <a:cs typeface="+mn-cs"/>
              </a:rPr>
              <a:t>¿QUÉ PASÓ DESPUÉS DEL CONCILIO?</a:t>
            </a:r>
          </a:p>
        </p:txBody>
      </p:sp>
    </p:spTree>
    <p:extLst>
      <p:ext uri="{BB962C8B-B14F-4D97-AF65-F5344CB8AC3E}">
        <p14:creationId xmlns:p14="http://schemas.microsoft.com/office/powerpoint/2010/main" val="220385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DD52475-6104-774F-9338-8D131F72CDA4}"/>
              </a:ext>
            </a:extLst>
          </p:cNvPr>
          <p:cNvSpPr>
            <a:spLocks noGrp="1"/>
          </p:cNvSpPr>
          <p:nvPr>
            <p:ph type="title"/>
          </p:nvPr>
        </p:nvSpPr>
        <p:spPr>
          <a:xfrm>
            <a:off x="1371600" y="1020728"/>
            <a:ext cx="9486900" cy="996061"/>
          </a:xfrm>
        </p:spPr>
        <p:txBody>
          <a:bodyPr anchor="b">
            <a:normAutofit/>
          </a:bodyPr>
          <a:lstStyle/>
          <a:p>
            <a:pPr algn="ctr"/>
            <a:r>
              <a:rPr lang="es-MX" dirty="0"/>
              <a:t>EL CARISMA DE  ARRIO, UN MARKETING EXITOSO</a:t>
            </a:r>
          </a:p>
        </p:txBody>
      </p:sp>
      <p:sp>
        <p:nvSpPr>
          <p:cNvPr id="3" name="Marcador de contenido 2">
            <a:extLst>
              <a:ext uri="{FF2B5EF4-FFF2-40B4-BE49-F238E27FC236}">
                <a16:creationId xmlns:a16="http://schemas.microsoft.com/office/drawing/2014/main" id="{1574EAD8-CD9C-D047-9F8C-E0367A32F27D}"/>
              </a:ext>
            </a:extLst>
          </p:cNvPr>
          <p:cNvSpPr>
            <a:spLocks noGrp="1"/>
          </p:cNvSpPr>
          <p:nvPr>
            <p:ph idx="1"/>
          </p:nvPr>
        </p:nvSpPr>
        <p:spPr>
          <a:xfrm>
            <a:off x="1371600" y="2200940"/>
            <a:ext cx="9486901" cy="3577854"/>
          </a:xfrm>
        </p:spPr>
        <p:txBody>
          <a:bodyPr>
            <a:normAutofit fontScale="92500" lnSpcReduction="20000"/>
          </a:bodyPr>
          <a:lstStyle/>
          <a:p>
            <a:pPr algn="just"/>
            <a:r>
              <a:rPr lang="es-MX" sz="3200" dirty="0"/>
              <a:t>LOS TEMAS ACERCA DE LA RELACIÓN DE CRISTO CON EL PADRE NO SOLO ERA DE INTERÉS PARA LOS OBISPOS Y ESCRITORES INTELECTUALES, SINO TAMBIÉN PARA OTROS SECTORES DE LA SOCIEDAD. </a:t>
            </a:r>
          </a:p>
          <a:p>
            <a:pPr algn="just"/>
            <a:r>
              <a:rPr lang="es-MX" sz="3200" dirty="0"/>
              <a:t>ARRIO TENÍA UN GRAN ATRACTIVO CON LAS PERSONAS, Y SUPO TRADUCIR SUS TESIS EN LENGUAJE SENCILLO PARA LA GENTE COMÚN: CANTOS, POESÍA, SLOGANS.</a:t>
            </a:r>
          </a:p>
        </p:txBody>
      </p:sp>
    </p:spTree>
    <p:extLst>
      <p:ext uri="{BB962C8B-B14F-4D97-AF65-F5344CB8AC3E}">
        <p14:creationId xmlns:p14="http://schemas.microsoft.com/office/powerpoint/2010/main" val="3556834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3CE0AA-4AC8-8540-90AB-EF8CB6741C2B}"/>
              </a:ext>
            </a:extLst>
          </p:cNvPr>
          <p:cNvSpPr>
            <a:spLocks noGrp="1"/>
          </p:cNvSpPr>
          <p:nvPr>
            <p:ph type="title"/>
          </p:nvPr>
        </p:nvSpPr>
        <p:spPr/>
        <p:txBody>
          <a:bodyPr/>
          <a:lstStyle/>
          <a:p>
            <a:pPr algn="ctr"/>
            <a:r>
              <a:rPr lang="es-MX" dirty="0"/>
              <a:t>ARRIO TOMA POSICIÓN DESPUÉS DEL CONCILIO</a:t>
            </a:r>
          </a:p>
        </p:txBody>
      </p:sp>
      <p:sp>
        <p:nvSpPr>
          <p:cNvPr id="3" name="Marcador de contenido 2">
            <a:extLst>
              <a:ext uri="{FF2B5EF4-FFF2-40B4-BE49-F238E27FC236}">
                <a16:creationId xmlns:a16="http://schemas.microsoft.com/office/drawing/2014/main" id="{A140B096-ECA6-6E42-ADA6-AE32A2553127}"/>
              </a:ext>
            </a:extLst>
          </p:cNvPr>
          <p:cNvSpPr>
            <a:spLocks noGrp="1"/>
          </p:cNvSpPr>
          <p:nvPr>
            <p:ph idx="1"/>
          </p:nvPr>
        </p:nvSpPr>
        <p:spPr/>
        <p:txBody>
          <a:bodyPr>
            <a:normAutofit/>
          </a:bodyPr>
          <a:lstStyle/>
          <a:p>
            <a:r>
              <a:rPr lang="es-MX" sz="3600" dirty="0"/>
              <a:t>TENÍA RELACIONES CON PERSONAS INFLUYENTES: EUSEBIO DE NICOMEDIA ERA FAMILIAR DEL EMPERADOR. </a:t>
            </a:r>
          </a:p>
          <a:p>
            <a:r>
              <a:rPr lang="es-MX" sz="3600" dirty="0"/>
              <a:t>POR LO QUE SU VOZ NO SE APAGARÍA CON LA DEFINICIÓN DEL CONCILIO DE NICEA. </a:t>
            </a:r>
          </a:p>
          <a:p>
            <a:endParaRPr lang="es-MX" sz="3600" dirty="0"/>
          </a:p>
        </p:txBody>
      </p:sp>
    </p:spTree>
    <p:extLst>
      <p:ext uri="{BB962C8B-B14F-4D97-AF65-F5344CB8AC3E}">
        <p14:creationId xmlns:p14="http://schemas.microsoft.com/office/powerpoint/2010/main" val="1750861598"/>
      </p:ext>
    </p:extLst>
  </p:cSld>
  <p:clrMapOvr>
    <a:masterClrMapping/>
  </p:clrMapOvr>
</p:sld>
</file>

<file path=ppt/theme/theme1.xml><?xml version="1.0" encoding="utf-8"?>
<a:theme xmlns:a="http://schemas.openxmlformats.org/drawingml/2006/main" name="ClassicFrameVTI">
  <a:themeElements>
    <a:clrScheme name="AnalogousFromDarkSeedRightStep">
      <a:dk1>
        <a:srgbClr val="000000"/>
      </a:dk1>
      <a:lt1>
        <a:srgbClr val="FFFFFF"/>
      </a:lt1>
      <a:dk2>
        <a:srgbClr val="1C2F31"/>
      </a:dk2>
      <a:lt2>
        <a:srgbClr val="F3F0F1"/>
      </a:lt2>
      <a:accent1>
        <a:srgbClr val="20B788"/>
      </a:accent1>
      <a:accent2>
        <a:srgbClr val="15B1C3"/>
      </a:accent2>
      <a:accent3>
        <a:srgbClr val="2984E7"/>
      </a:accent3>
      <a:accent4>
        <a:srgbClr val="3943DB"/>
      </a:accent4>
      <a:accent5>
        <a:srgbClr val="6C29E7"/>
      </a:accent5>
      <a:accent6>
        <a:srgbClr val="A917D5"/>
      </a:accent6>
      <a:hlink>
        <a:srgbClr val="7F9230"/>
      </a:hlink>
      <a:folHlink>
        <a:srgbClr val="7F7F7F"/>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docProps/app.xml><?xml version="1.0" encoding="utf-8"?>
<Properties xmlns="http://schemas.openxmlformats.org/officeDocument/2006/extended-properties" xmlns:vt="http://schemas.openxmlformats.org/officeDocument/2006/docPropsVTypes">
  <TotalTime>1022</TotalTime>
  <Words>1332</Words>
  <Application>Microsoft Macintosh PowerPoint</Application>
  <PresentationFormat>Panorámica</PresentationFormat>
  <Paragraphs>71</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Gill Sans MT</vt:lpstr>
      <vt:lpstr>Goudy Old Style</vt:lpstr>
      <vt:lpstr>Times</vt:lpstr>
      <vt:lpstr>ClassicFrameVTI</vt:lpstr>
      <vt:lpstr>La respuesta de atanasio</vt:lpstr>
      <vt:lpstr>recapitulando</vt:lpstr>
      <vt:lpstr>RECAPITULEMOS: LAS ESCUELAS TEOLÓGICAS DE LA ANTIGÜEDAD: </vt:lpstr>
      <vt:lpstr>DE LA ESCUELA ANTIOQUENA SURGE ARRIO. </vt:lpstr>
      <vt:lpstr>Presentación de PowerPoint</vt:lpstr>
      <vt:lpstr>Presentación de PowerPoint</vt:lpstr>
      <vt:lpstr>Hagamos recuento de los daños: </vt:lpstr>
      <vt:lpstr>EL CARISMA DE  ARRIO, UN MARKETING EXITOSO</vt:lpstr>
      <vt:lpstr>ARRIO TOMA POSICIÓN DESPUÉS DEL CONCILIO</vt:lpstr>
      <vt:lpstr>Una campaña contra el obispo de alejandría </vt:lpstr>
      <vt:lpstr>Presentación de PowerPoint</vt:lpstr>
      <vt:lpstr>El glorioso episcopado de atanasio</vt:lpstr>
      <vt:lpstr>Presentación de PowerPoint</vt:lpstr>
      <vt:lpstr>ATANASIO </vt:lpstr>
      <vt:lpstr>Defensor de la fe nicena hasta su muerte</vt:lpstr>
      <vt:lpstr>El conocimiento de Dios </vt:lpstr>
      <vt:lpstr>La teología del Logos-sarx</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respuesta de atanasio</dc:title>
  <dc:creator>Claudio  Jiménez</dc:creator>
  <cp:lastModifiedBy>Claudio  Jiménez</cp:lastModifiedBy>
  <cp:revision>2</cp:revision>
  <dcterms:created xsi:type="dcterms:W3CDTF">2022-02-01T05:51:27Z</dcterms:created>
  <dcterms:modified xsi:type="dcterms:W3CDTF">2022-02-02T00:56:17Z</dcterms:modified>
</cp:coreProperties>
</file>